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1.xml" ContentType="application/vnd.openxmlformats-officedocument.themeOverrid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26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27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28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29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charts/chart30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charts/chart31.xml" ContentType="application/vnd.openxmlformats-officedocument.drawingml.chart+xml"/>
  <Override PartName="/ppt/charts/style31.xml" ContentType="application/vnd.ms-office.chartstyle+xml"/>
  <Override PartName="/ppt/charts/colors31.xml" ContentType="application/vnd.ms-office.chartcolorstyle+xml"/>
  <Override PartName="/ppt/theme/themeOverride2.xml" ContentType="application/vnd.openxmlformats-officedocument.themeOverride+xml"/>
  <Override PartName="/ppt/charts/chart32.xml" ContentType="application/vnd.openxmlformats-officedocument.drawingml.chart+xml"/>
  <Override PartName="/ppt/charts/style32.xml" ContentType="application/vnd.ms-office.chartstyle+xml"/>
  <Override PartName="/ppt/charts/colors32.xml" ContentType="application/vnd.ms-office.chartcolorstyle+xml"/>
  <Override PartName="/ppt/charts/chart33.xml" ContentType="application/vnd.openxmlformats-officedocument.drawingml.chart+xml"/>
  <Override PartName="/ppt/charts/style33.xml" ContentType="application/vnd.ms-office.chartstyle+xml"/>
  <Override PartName="/ppt/charts/colors33.xml" ContentType="application/vnd.ms-office.chartcolorstyle+xml"/>
  <Override PartName="/ppt/charts/chart34.xml" ContentType="application/vnd.openxmlformats-officedocument.drawingml.chart+xml"/>
  <Override PartName="/ppt/charts/style34.xml" ContentType="application/vnd.ms-office.chartstyle+xml"/>
  <Override PartName="/ppt/charts/colors34.xml" ContentType="application/vnd.ms-office.chartcolorstyle+xml"/>
  <Override PartName="/ppt/charts/chart35.xml" ContentType="application/vnd.openxmlformats-officedocument.drawingml.chart+xml"/>
  <Override PartName="/ppt/charts/style35.xml" ContentType="application/vnd.ms-office.chartstyle+xml"/>
  <Override PartName="/ppt/charts/colors3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83" r:id="rId3"/>
    <p:sldId id="261" r:id="rId4"/>
    <p:sldId id="275" r:id="rId5"/>
    <p:sldId id="279" r:id="rId6"/>
    <p:sldId id="280" r:id="rId7"/>
    <p:sldId id="269" r:id="rId8"/>
    <p:sldId id="263" r:id="rId9"/>
    <p:sldId id="264" r:id="rId10"/>
    <p:sldId id="265" r:id="rId11"/>
    <p:sldId id="270" r:id="rId12"/>
    <p:sldId id="266" r:id="rId13"/>
    <p:sldId id="267" r:id="rId14"/>
    <p:sldId id="277" r:id="rId15"/>
    <p:sldId id="271" r:id="rId16"/>
    <p:sldId id="328" r:id="rId17"/>
    <p:sldId id="272" r:id="rId18"/>
    <p:sldId id="273" r:id="rId19"/>
    <p:sldId id="388" r:id="rId20"/>
    <p:sldId id="389" r:id="rId21"/>
    <p:sldId id="390" r:id="rId22"/>
    <p:sldId id="392" r:id="rId23"/>
    <p:sldId id="323" r:id="rId24"/>
    <p:sldId id="324" r:id="rId25"/>
    <p:sldId id="325" r:id="rId26"/>
    <p:sldId id="326" r:id="rId27"/>
    <p:sldId id="311" r:id="rId28"/>
    <p:sldId id="292" r:id="rId29"/>
    <p:sldId id="259" r:id="rId30"/>
    <p:sldId id="260" r:id="rId31"/>
    <p:sldId id="293" r:id="rId32"/>
    <p:sldId id="295" r:id="rId33"/>
    <p:sldId id="296" r:id="rId34"/>
    <p:sldId id="299" r:id="rId35"/>
    <p:sldId id="298" r:id="rId36"/>
    <p:sldId id="300" r:id="rId37"/>
    <p:sldId id="301" r:id="rId38"/>
    <p:sldId id="303" r:id="rId39"/>
    <p:sldId id="302" r:id="rId40"/>
    <p:sldId id="305" r:id="rId41"/>
    <p:sldId id="308" r:id="rId42"/>
    <p:sldId id="307" r:id="rId43"/>
    <p:sldId id="329" r:id="rId44"/>
    <p:sldId id="330" r:id="rId45"/>
    <p:sldId id="332" r:id="rId46"/>
    <p:sldId id="331" r:id="rId47"/>
    <p:sldId id="394" r:id="rId48"/>
    <p:sldId id="395" r:id="rId49"/>
    <p:sldId id="396" r:id="rId50"/>
    <p:sldId id="397" r:id="rId51"/>
    <p:sldId id="285" r:id="rId52"/>
    <p:sldId id="334" r:id="rId53"/>
    <p:sldId id="335" r:id="rId54"/>
    <p:sldId id="336" r:id="rId55"/>
    <p:sldId id="337" r:id="rId56"/>
    <p:sldId id="339" r:id="rId57"/>
    <p:sldId id="340" r:id="rId58"/>
    <p:sldId id="341" r:id="rId59"/>
    <p:sldId id="342" r:id="rId60"/>
    <p:sldId id="344" r:id="rId61"/>
    <p:sldId id="345" r:id="rId62"/>
    <p:sldId id="346" r:id="rId63"/>
    <p:sldId id="347" r:id="rId64"/>
    <p:sldId id="349" r:id="rId65"/>
    <p:sldId id="350" r:id="rId66"/>
    <p:sldId id="351" r:id="rId67"/>
    <p:sldId id="354" r:id="rId68"/>
    <p:sldId id="355" r:id="rId69"/>
    <p:sldId id="356" r:id="rId70"/>
    <p:sldId id="357" r:id="rId71"/>
    <p:sldId id="401" r:id="rId72"/>
    <p:sldId id="402" r:id="rId73"/>
    <p:sldId id="403" r:id="rId74"/>
    <p:sldId id="404" r:id="rId75"/>
    <p:sldId id="360" r:id="rId76"/>
    <p:sldId id="361" r:id="rId77"/>
    <p:sldId id="362" r:id="rId78"/>
    <p:sldId id="363" r:id="rId79"/>
    <p:sldId id="364" r:id="rId80"/>
    <p:sldId id="366" r:id="rId81"/>
    <p:sldId id="367" r:id="rId82"/>
    <p:sldId id="368" r:id="rId83"/>
    <p:sldId id="369" r:id="rId84"/>
    <p:sldId id="372" r:id="rId85"/>
    <p:sldId id="371" r:id="rId86"/>
    <p:sldId id="373" r:id="rId87"/>
    <p:sldId id="374" r:id="rId88"/>
    <p:sldId id="435" r:id="rId89"/>
    <p:sldId id="436" r:id="rId90"/>
    <p:sldId id="437" r:id="rId91"/>
    <p:sldId id="438" r:id="rId92"/>
    <p:sldId id="414" r:id="rId93"/>
    <p:sldId id="415" r:id="rId94"/>
    <p:sldId id="416" r:id="rId95"/>
    <p:sldId id="417" r:id="rId96"/>
    <p:sldId id="418" r:id="rId97"/>
    <p:sldId id="420" r:id="rId98"/>
    <p:sldId id="421" r:id="rId99"/>
    <p:sldId id="422" r:id="rId100"/>
    <p:sldId id="423" r:id="rId101"/>
    <p:sldId id="430" r:id="rId102"/>
    <p:sldId id="429" r:id="rId103"/>
    <p:sldId id="431" r:id="rId104"/>
    <p:sldId id="432" r:id="rId105"/>
    <p:sldId id="433" r:id="rId106"/>
    <p:sldId id="434" r:id="rId107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Névtelen szakasz" id="{D10C52E0-3AB1-4557-88D4-1596115CAD96}">
          <p14:sldIdLst>
            <p14:sldId id="256"/>
            <p14:sldId id="283"/>
            <p14:sldId id="261"/>
            <p14:sldId id="275"/>
            <p14:sldId id="279"/>
            <p14:sldId id="280"/>
            <p14:sldId id="269"/>
            <p14:sldId id="263"/>
            <p14:sldId id="264"/>
            <p14:sldId id="265"/>
            <p14:sldId id="270"/>
            <p14:sldId id="266"/>
            <p14:sldId id="267"/>
            <p14:sldId id="277"/>
            <p14:sldId id="271"/>
            <p14:sldId id="328"/>
            <p14:sldId id="272"/>
            <p14:sldId id="273"/>
            <p14:sldId id="388"/>
            <p14:sldId id="389"/>
            <p14:sldId id="390"/>
            <p14:sldId id="392"/>
            <p14:sldId id="323"/>
            <p14:sldId id="324"/>
            <p14:sldId id="325"/>
            <p14:sldId id="326"/>
            <p14:sldId id="311"/>
            <p14:sldId id="292"/>
            <p14:sldId id="259"/>
            <p14:sldId id="260"/>
            <p14:sldId id="293"/>
            <p14:sldId id="295"/>
            <p14:sldId id="296"/>
            <p14:sldId id="299"/>
            <p14:sldId id="298"/>
            <p14:sldId id="300"/>
            <p14:sldId id="301"/>
            <p14:sldId id="303"/>
            <p14:sldId id="302"/>
            <p14:sldId id="305"/>
            <p14:sldId id="308"/>
            <p14:sldId id="307"/>
            <p14:sldId id="329"/>
            <p14:sldId id="330"/>
            <p14:sldId id="332"/>
            <p14:sldId id="331"/>
            <p14:sldId id="394"/>
            <p14:sldId id="395"/>
            <p14:sldId id="396"/>
            <p14:sldId id="397"/>
            <p14:sldId id="285"/>
            <p14:sldId id="334"/>
            <p14:sldId id="335"/>
            <p14:sldId id="336"/>
            <p14:sldId id="337"/>
            <p14:sldId id="339"/>
            <p14:sldId id="340"/>
            <p14:sldId id="341"/>
            <p14:sldId id="342"/>
            <p14:sldId id="344"/>
            <p14:sldId id="345"/>
            <p14:sldId id="346"/>
            <p14:sldId id="347"/>
            <p14:sldId id="349"/>
            <p14:sldId id="350"/>
            <p14:sldId id="351"/>
            <p14:sldId id="354"/>
            <p14:sldId id="355"/>
            <p14:sldId id="356"/>
            <p14:sldId id="357"/>
            <p14:sldId id="401"/>
            <p14:sldId id="402"/>
            <p14:sldId id="403"/>
            <p14:sldId id="404"/>
            <p14:sldId id="360"/>
            <p14:sldId id="361"/>
            <p14:sldId id="362"/>
            <p14:sldId id="363"/>
            <p14:sldId id="364"/>
            <p14:sldId id="366"/>
            <p14:sldId id="367"/>
            <p14:sldId id="368"/>
            <p14:sldId id="369"/>
            <p14:sldId id="372"/>
            <p14:sldId id="371"/>
            <p14:sldId id="373"/>
            <p14:sldId id="374"/>
            <p14:sldId id="435"/>
            <p14:sldId id="436"/>
            <p14:sldId id="437"/>
            <p14:sldId id="438"/>
            <p14:sldId id="414"/>
            <p14:sldId id="415"/>
            <p14:sldId id="416"/>
            <p14:sldId id="417"/>
            <p14:sldId id="418"/>
            <p14:sldId id="420"/>
            <p14:sldId id="421"/>
            <p14:sldId id="422"/>
            <p14:sldId id="423"/>
            <p14:sldId id="430"/>
            <p14:sldId id="429"/>
            <p14:sldId id="431"/>
            <p14:sldId id="432"/>
            <p14:sldId id="433"/>
            <p14:sldId id="43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70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4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29.xml"/><Relationship Id="rId1" Type="http://schemas.microsoft.com/office/2011/relationships/chartStyle" Target="style29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30.xml"/><Relationship Id="rId1" Type="http://schemas.microsoft.com/office/2011/relationships/chartStyle" Target="style30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M&#233;r&#233;si%20eredm&#233;nyek\export_7o_2025.xlsx" TargetMode="External"/><Relationship Id="rId2" Type="http://schemas.microsoft.com/office/2011/relationships/chartColorStyle" Target="colors31.xml"/><Relationship Id="rId1" Type="http://schemas.microsoft.com/office/2011/relationships/chartStyle" Target="style31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R\Downloads\export(20).csv" TargetMode="External"/><Relationship Id="rId2" Type="http://schemas.microsoft.com/office/2011/relationships/chartColorStyle" Target="colors32.xml"/><Relationship Id="rId1" Type="http://schemas.microsoft.com/office/2011/relationships/chartStyle" Target="style32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R\Downloads\export(20).csv" TargetMode="External"/><Relationship Id="rId2" Type="http://schemas.microsoft.com/office/2011/relationships/chartColorStyle" Target="colors33.xml"/><Relationship Id="rId1" Type="http://schemas.microsoft.com/office/2011/relationships/chartStyle" Target="style33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R\Downloads\export(20).csv" TargetMode="External"/><Relationship Id="rId2" Type="http://schemas.microsoft.com/office/2011/relationships/chartColorStyle" Target="colors34.xml"/><Relationship Id="rId1" Type="http://schemas.microsoft.com/office/2011/relationships/chartStyle" Target="style34.xml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BR\Downloads\export(20).csv" TargetMode="External"/><Relationship Id="rId2" Type="http://schemas.microsoft.com/office/2011/relationships/chartColorStyle" Target="colors35.xml"/><Relationship Id="rId1" Type="http://schemas.microsoft.com/office/2011/relationships/chartStyle" Target="style3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Német nyelv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(export_7o_2025!$C$6,export_7o_2025!$C$12,export_7o_2025!$C$13,export_7o_2025!$C$16,export_7o_2025!$C$20,export_7o_2025!$C$27,export_7o_2025!$C$29)</c:f>
              <c:strCache>
                <c:ptCount val="7"/>
                <c:pt idx="0">
                  <c:v>Szigeti B.</c:v>
                </c:pt>
                <c:pt idx="1">
                  <c:v>Rimai Z.</c:v>
                </c:pt>
                <c:pt idx="2">
                  <c:v>Mészáros M.</c:v>
                </c:pt>
                <c:pt idx="3">
                  <c:v>Kovács A.</c:v>
                </c:pt>
                <c:pt idx="4">
                  <c:v>Varga L.</c:v>
                </c:pt>
                <c:pt idx="5">
                  <c:v>Atanaszov D.</c:v>
                </c:pt>
                <c:pt idx="6">
                  <c:v>Farkas L. B.</c:v>
                </c:pt>
              </c:strCache>
            </c:strRef>
          </c:cat>
          <c:val>
            <c:numRef>
              <c:f>(export_7o_2025!$AC$6,export_7o_2025!$AC$12,export_7o_2025!$AC$13,export_7o_2025!$AC$16,export_7o_2025!$AC$20,export_7o_2025!$AC$27,export_7o_2025!$AC$29)</c:f>
              <c:numCache>
                <c:formatCode>General</c:formatCode>
                <c:ptCount val="7"/>
                <c:pt idx="0">
                  <c:v>1267</c:v>
                </c:pt>
                <c:pt idx="1">
                  <c:v>1461</c:v>
                </c:pt>
                <c:pt idx="2">
                  <c:v>1247</c:v>
                </c:pt>
                <c:pt idx="3">
                  <c:v>1177</c:v>
                </c:pt>
                <c:pt idx="4">
                  <c:v>1245</c:v>
                </c:pt>
                <c:pt idx="5">
                  <c:v>1355</c:v>
                </c:pt>
                <c:pt idx="6">
                  <c:v>1372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79-4130-824D-C7E1A381D6B8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(export_7o_2025!$C$6,export_7o_2025!$C$12,export_7o_2025!$C$13,export_7o_2025!$C$16,export_7o_2025!$C$20,export_7o_2025!$C$27,export_7o_2025!$C$29)</c:f>
              <c:strCache>
                <c:ptCount val="7"/>
                <c:pt idx="0">
                  <c:v>Szigeti B.</c:v>
                </c:pt>
                <c:pt idx="1">
                  <c:v>Rimai Z.</c:v>
                </c:pt>
                <c:pt idx="2">
                  <c:v>Mészáros M.</c:v>
                </c:pt>
                <c:pt idx="3">
                  <c:v>Kovács A.</c:v>
                </c:pt>
                <c:pt idx="4">
                  <c:v>Varga L.</c:v>
                </c:pt>
                <c:pt idx="5">
                  <c:v>Atanaszov D.</c:v>
                </c:pt>
                <c:pt idx="6">
                  <c:v>Farkas L. B.</c:v>
                </c:pt>
              </c:strCache>
            </c:strRef>
          </c:cat>
          <c:val>
            <c:numRef>
              <c:f>(export_7o_2025!$AG$6,export_7o_2025!$AG$12,export_7o_2025!$AG$13,export_7o_2025!$AG$16,export_7o_2025!$AG$20,export_7o_2025!$AG$27,export_7o_2025!$AG$29)</c:f>
              <c:numCache>
                <c:formatCode>General</c:formatCode>
                <c:ptCount val="7"/>
                <c:pt idx="0">
                  <c:v>1263</c:v>
                </c:pt>
                <c:pt idx="1">
                  <c:v>1382</c:v>
                </c:pt>
                <c:pt idx="2">
                  <c:v>1289</c:v>
                </c:pt>
                <c:pt idx="3">
                  <c:v>1237</c:v>
                </c:pt>
                <c:pt idx="4">
                  <c:v>1313</c:v>
                </c:pt>
                <c:pt idx="5">
                  <c:v>1337</c:v>
                </c:pt>
                <c:pt idx="6">
                  <c:v>1523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C79-4130-824D-C7E1A381D6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7854176"/>
        <c:axId val="1047275792"/>
      </c:barChart>
      <c:catAx>
        <c:axId val="105785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7275792"/>
        <c:crosses val="autoZero"/>
        <c:auto val="1"/>
        <c:lblAlgn val="ctr"/>
        <c:lblOffset val="100"/>
        <c:noMultiLvlLbl val="0"/>
      </c:catAx>
      <c:valAx>
        <c:axId val="104727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785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export_7o_2025!$E$4:$E$30</c:f>
              <c:numCache>
                <c:formatCode>General</c:formatCode>
                <c:ptCount val="27"/>
                <c:pt idx="0">
                  <c:v>1648</c:v>
                </c:pt>
                <c:pt idx="1">
                  <c:v>1677</c:v>
                </c:pt>
                <c:pt idx="2">
                  <c:v>1276</c:v>
                </c:pt>
                <c:pt idx="3">
                  <c:v>1089</c:v>
                </c:pt>
                <c:pt idx="4">
                  <c:v>1368</c:v>
                </c:pt>
                <c:pt idx="5">
                  <c:v>1493</c:v>
                </c:pt>
                <c:pt idx="6">
                  <c:v>1581</c:v>
                </c:pt>
                <c:pt idx="7">
                  <c:v>1320</c:v>
                </c:pt>
                <c:pt idx="8">
                  <c:v>1483</c:v>
                </c:pt>
                <c:pt idx="9">
                  <c:v>1226</c:v>
                </c:pt>
                <c:pt idx="10">
                  <c:v>1521</c:v>
                </c:pt>
                <c:pt idx="11">
                  <c:v>1579</c:v>
                </c:pt>
                <c:pt idx="12">
                  <c:v>1105</c:v>
                </c:pt>
                <c:pt idx="13">
                  <c:v>1407</c:v>
                </c:pt>
                <c:pt idx="14">
                  <c:v>1522</c:v>
                </c:pt>
                <c:pt idx="15">
                  <c:v>1363</c:v>
                </c:pt>
                <c:pt idx="16">
                  <c:v>1198</c:v>
                </c:pt>
                <c:pt idx="17">
                  <c:v>1709</c:v>
                </c:pt>
                <c:pt idx="18">
                  <c:v>1225</c:v>
                </c:pt>
                <c:pt idx="19">
                  <c:v>1577</c:v>
                </c:pt>
                <c:pt idx="20">
                  <c:v>1714</c:v>
                </c:pt>
                <c:pt idx="21">
                  <c:v>1442</c:v>
                </c:pt>
                <c:pt idx="22">
                  <c:v>1409</c:v>
                </c:pt>
                <c:pt idx="23">
                  <c:v>1400</c:v>
                </c:pt>
                <c:pt idx="25">
                  <c:v>1352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D5-4BC0-9446-BA70CA6ADFBD}"/>
            </c:ext>
          </c:extLst>
        </c:ser>
        <c:ser>
          <c:idx val="1"/>
          <c:order val="1"/>
          <c:tx>
            <c:v>2024/20125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export_7o_2025!$I$4:$I$30</c:f>
              <c:numCache>
                <c:formatCode>General</c:formatCode>
                <c:ptCount val="27"/>
                <c:pt idx="0">
                  <c:v>1551</c:v>
                </c:pt>
                <c:pt idx="1">
                  <c:v>1477</c:v>
                </c:pt>
                <c:pt idx="2">
                  <c:v>1202</c:v>
                </c:pt>
                <c:pt idx="4">
                  <c:v>1293</c:v>
                </c:pt>
                <c:pt idx="5">
                  <c:v>1430</c:v>
                </c:pt>
                <c:pt idx="6">
                  <c:v>1501</c:v>
                </c:pt>
                <c:pt idx="7">
                  <c:v>1311</c:v>
                </c:pt>
                <c:pt idx="8">
                  <c:v>1431</c:v>
                </c:pt>
                <c:pt idx="9">
                  <c:v>1184</c:v>
                </c:pt>
                <c:pt idx="10">
                  <c:v>1596</c:v>
                </c:pt>
                <c:pt idx="11">
                  <c:v>1761</c:v>
                </c:pt>
                <c:pt idx="12">
                  <c:v>1377</c:v>
                </c:pt>
                <c:pt idx="13">
                  <c:v>1445</c:v>
                </c:pt>
                <c:pt idx="14">
                  <c:v>1631</c:v>
                </c:pt>
                <c:pt idx="16">
                  <c:v>1355</c:v>
                </c:pt>
                <c:pt idx="17">
                  <c:v>1829</c:v>
                </c:pt>
                <c:pt idx="18">
                  <c:v>1112</c:v>
                </c:pt>
                <c:pt idx="19">
                  <c:v>1784</c:v>
                </c:pt>
                <c:pt idx="20">
                  <c:v>1649</c:v>
                </c:pt>
                <c:pt idx="21">
                  <c:v>1574</c:v>
                </c:pt>
                <c:pt idx="22">
                  <c:v>1497</c:v>
                </c:pt>
                <c:pt idx="23">
                  <c:v>1433</c:v>
                </c:pt>
                <c:pt idx="25">
                  <c:v>1429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D5-4BC0-9446-BA70CA6ADFB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8818848"/>
        <c:axId val="927093152"/>
      </c:barChart>
      <c:catAx>
        <c:axId val="868818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27093152"/>
        <c:crosses val="autoZero"/>
        <c:auto val="1"/>
        <c:lblAlgn val="ctr"/>
        <c:lblOffset val="100"/>
        <c:noMultiLvlLbl val="0"/>
      </c:catAx>
      <c:valAx>
        <c:axId val="927093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81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export_7o_2025!$F$4:$F$30</c:f>
              <c:numCache>
                <c:formatCode>General</c:formatCode>
                <c:ptCount val="27"/>
                <c:pt idx="0">
                  <c:v>5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1</c:v>
                </c:pt>
                <c:pt idx="13">
                  <c:v>3</c:v>
                </c:pt>
                <c:pt idx="14">
                  <c:v>4</c:v>
                </c:pt>
                <c:pt idx="15">
                  <c:v>3</c:v>
                </c:pt>
                <c:pt idx="16">
                  <c:v>1</c:v>
                </c:pt>
                <c:pt idx="17">
                  <c:v>5</c:v>
                </c:pt>
                <c:pt idx="18">
                  <c:v>2</c:v>
                </c:pt>
                <c:pt idx="19">
                  <c:v>4</c:v>
                </c:pt>
                <c:pt idx="20">
                  <c:v>5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A4-4B04-9668-8ED1FAC0BD60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export_7o_2025!$J$4:$J$30</c:f>
              <c:numCache>
                <c:formatCode>General</c:formatCode>
                <c:ptCount val="27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4</c:v>
                </c:pt>
                <c:pt idx="7">
                  <c:v>2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5</c:v>
                </c:pt>
                <c:pt idx="12">
                  <c:v>3</c:v>
                </c:pt>
                <c:pt idx="13">
                  <c:v>3</c:v>
                </c:pt>
                <c:pt idx="14">
                  <c:v>5</c:v>
                </c:pt>
                <c:pt idx="16">
                  <c:v>3</c:v>
                </c:pt>
                <c:pt idx="17">
                  <c:v>6</c:v>
                </c:pt>
                <c:pt idx="18">
                  <c:v>1</c:v>
                </c:pt>
                <c:pt idx="19">
                  <c:v>6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A4-4B04-9668-8ED1FAC0BD6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7069952"/>
        <c:axId val="807575072"/>
      </c:barChart>
      <c:catAx>
        <c:axId val="937069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7575072"/>
        <c:crosses val="autoZero"/>
        <c:auto val="1"/>
        <c:lblAlgn val="ctr"/>
        <c:lblOffset val="100"/>
        <c:noMultiLvlLbl val="0"/>
      </c:catAx>
      <c:valAx>
        <c:axId val="80757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69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export_7o_2025!$K$4:$K$30</c:f>
              <c:numCache>
                <c:formatCode>General</c:formatCode>
                <c:ptCount val="27"/>
                <c:pt idx="0">
                  <c:v>1712</c:v>
                </c:pt>
                <c:pt idx="1">
                  <c:v>1467</c:v>
                </c:pt>
                <c:pt idx="2">
                  <c:v>1176</c:v>
                </c:pt>
                <c:pt idx="3">
                  <c:v>1204</c:v>
                </c:pt>
                <c:pt idx="4">
                  <c:v>1326</c:v>
                </c:pt>
                <c:pt idx="5">
                  <c:v>1468</c:v>
                </c:pt>
                <c:pt idx="6">
                  <c:v>1368</c:v>
                </c:pt>
                <c:pt idx="7">
                  <c:v>1233</c:v>
                </c:pt>
                <c:pt idx="8">
                  <c:v>1467</c:v>
                </c:pt>
                <c:pt idx="9">
                  <c:v>1411</c:v>
                </c:pt>
                <c:pt idx="10">
                  <c:v>1608</c:v>
                </c:pt>
                <c:pt idx="11">
                  <c:v>1639</c:v>
                </c:pt>
                <c:pt idx="12">
                  <c:v>1237</c:v>
                </c:pt>
                <c:pt idx="13">
                  <c:v>1506</c:v>
                </c:pt>
                <c:pt idx="14">
                  <c:v>1379</c:v>
                </c:pt>
                <c:pt idx="15">
                  <c:v>1281</c:v>
                </c:pt>
                <c:pt idx="16">
                  <c:v>1415</c:v>
                </c:pt>
                <c:pt idx="17">
                  <c:v>1839</c:v>
                </c:pt>
                <c:pt idx="18">
                  <c:v>1260</c:v>
                </c:pt>
                <c:pt idx="19">
                  <c:v>1403</c:v>
                </c:pt>
                <c:pt idx="20">
                  <c:v>1547</c:v>
                </c:pt>
                <c:pt idx="21">
                  <c:v>1537</c:v>
                </c:pt>
                <c:pt idx="22">
                  <c:v>1465</c:v>
                </c:pt>
                <c:pt idx="23">
                  <c:v>1431</c:v>
                </c:pt>
                <c:pt idx="25">
                  <c:v>1419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04-41AC-A6DE-97CEDD5E474B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export_7o_2025!$O$4:$O$30</c:f>
              <c:numCache>
                <c:formatCode>General</c:formatCode>
                <c:ptCount val="27"/>
                <c:pt idx="0">
                  <c:v>1670</c:v>
                </c:pt>
                <c:pt idx="1">
                  <c:v>1560</c:v>
                </c:pt>
                <c:pt idx="2">
                  <c:v>1324</c:v>
                </c:pt>
                <c:pt idx="4">
                  <c:v>1458</c:v>
                </c:pt>
                <c:pt idx="5">
                  <c:v>1605</c:v>
                </c:pt>
                <c:pt idx="6">
                  <c:v>1375</c:v>
                </c:pt>
                <c:pt idx="7">
                  <c:v>1379</c:v>
                </c:pt>
                <c:pt idx="8">
                  <c:v>1571</c:v>
                </c:pt>
                <c:pt idx="9">
                  <c:v>1637</c:v>
                </c:pt>
                <c:pt idx="10">
                  <c:v>1587</c:v>
                </c:pt>
                <c:pt idx="11">
                  <c:v>1671</c:v>
                </c:pt>
                <c:pt idx="12">
                  <c:v>1633</c:v>
                </c:pt>
                <c:pt idx="13">
                  <c:v>1528</c:v>
                </c:pt>
                <c:pt idx="14">
                  <c:v>1429</c:v>
                </c:pt>
                <c:pt idx="16">
                  <c:v>1552</c:v>
                </c:pt>
                <c:pt idx="17">
                  <c:v>1849</c:v>
                </c:pt>
                <c:pt idx="18">
                  <c:v>1425</c:v>
                </c:pt>
                <c:pt idx="19">
                  <c:v>1677</c:v>
                </c:pt>
                <c:pt idx="20">
                  <c:v>1716</c:v>
                </c:pt>
                <c:pt idx="21">
                  <c:v>1679</c:v>
                </c:pt>
                <c:pt idx="22">
                  <c:v>1625</c:v>
                </c:pt>
                <c:pt idx="23">
                  <c:v>1551</c:v>
                </c:pt>
                <c:pt idx="25">
                  <c:v>1461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D04-41AC-A6DE-97CEDD5E474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0037504"/>
        <c:axId val="868906496"/>
      </c:barChart>
      <c:catAx>
        <c:axId val="94003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906496"/>
        <c:crosses val="autoZero"/>
        <c:auto val="1"/>
        <c:lblAlgn val="ctr"/>
        <c:lblOffset val="100"/>
        <c:noMultiLvlLbl val="0"/>
      </c:catAx>
      <c:valAx>
        <c:axId val="868906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0037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export_7o_2025!$L$4:$L$30</c:f>
              <c:numCache>
                <c:formatCode>General</c:formatCode>
                <c:ptCount val="27"/>
                <c:pt idx="0">
                  <c:v>5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1</c:v>
                </c:pt>
                <c:pt idx="13">
                  <c:v>3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2</c:v>
                </c:pt>
                <c:pt idx="25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60-459B-8CC8-CEA2B769483E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export_7o_2025!$P$4:$P$30</c:f>
              <c:numCache>
                <c:formatCode>General</c:formatCode>
                <c:ptCount val="27"/>
                <c:pt idx="0">
                  <c:v>4</c:v>
                </c:pt>
                <c:pt idx="1">
                  <c:v>3</c:v>
                </c:pt>
                <c:pt idx="2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  <c:pt idx="12">
                  <c:v>4</c:v>
                </c:pt>
                <c:pt idx="13">
                  <c:v>3</c:v>
                </c:pt>
                <c:pt idx="14">
                  <c:v>2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4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60-459B-8CC8-CEA2B769483E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7061152"/>
        <c:axId val="854570320"/>
      </c:barChart>
      <c:catAx>
        <c:axId val="93706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54570320"/>
        <c:crosses val="autoZero"/>
        <c:auto val="1"/>
        <c:lblAlgn val="ctr"/>
        <c:lblOffset val="100"/>
        <c:noMultiLvlLbl val="0"/>
      </c:catAx>
      <c:valAx>
        <c:axId val="85457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6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12482172605137"/>
          <c:y val="0.95099737532808415"/>
          <c:w val="0.15750356547897265"/>
          <c:h val="3.961295331041366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Természettudomány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export_7o_2025!$Q$4:$Q$30</c:f>
              <c:numCache>
                <c:formatCode>General</c:formatCode>
                <c:ptCount val="27"/>
                <c:pt idx="0">
                  <c:v>1519</c:v>
                </c:pt>
                <c:pt idx="1">
                  <c:v>1761</c:v>
                </c:pt>
                <c:pt idx="2">
                  <c:v>1400</c:v>
                </c:pt>
                <c:pt idx="3">
                  <c:v>1143</c:v>
                </c:pt>
                <c:pt idx="4">
                  <c:v>1492</c:v>
                </c:pt>
                <c:pt idx="5">
                  <c:v>1671</c:v>
                </c:pt>
                <c:pt idx="6">
                  <c:v>1460</c:v>
                </c:pt>
                <c:pt idx="7">
                  <c:v>1394</c:v>
                </c:pt>
                <c:pt idx="8">
                  <c:v>1507</c:v>
                </c:pt>
                <c:pt idx="9">
                  <c:v>1391</c:v>
                </c:pt>
                <c:pt idx="10">
                  <c:v>1594</c:v>
                </c:pt>
                <c:pt idx="11">
                  <c:v>1511</c:v>
                </c:pt>
                <c:pt idx="12">
                  <c:v>1286</c:v>
                </c:pt>
                <c:pt idx="13">
                  <c:v>1511</c:v>
                </c:pt>
                <c:pt idx="14">
                  <c:v>1483</c:v>
                </c:pt>
                <c:pt idx="15">
                  <c:v>1142</c:v>
                </c:pt>
                <c:pt idx="16">
                  <c:v>1502</c:v>
                </c:pt>
                <c:pt idx="17">
                  <c:v>1684</c:v>
                </c:pt>
                <c:pt idx="18">
                  <c:v>1384</c:v>
                </c:pt>
                <c:pt idx="19">
                  <c:v>1445</c:v>
                </c:pt>
                <c:pt idx="20">
                  <c:v>1643</c:v>
                </c:pt>
                <c:pt idx="21">
                  <c:v>1432</c:v>
                </c:pt>
                <c:pt idx="22">
                  <c:v>1548</c:v>
                </c:pt>
                <c:pt idx="23">
                  <c:v>1471</c:v>
                </c:pt>
                <c:pt idx="25">
                  <c:v>1630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E3-42A3-9DCC-8513AF5B0EE8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export_7o_2025!$U$4:$U$30</c:f>
              <c:numCache>
                <c:formatCode>General</c:formatCode>
                <c:ptCount val="27"/>
                <c:pt idx="0">
                  <c:v>1739</c:v>
                </c:pt>
                <c:pt idx="1">
                  <c:v>1619</c:v>
                </c:pt>
                <c:pt idx="2">
                  <c:v>1553</c:v>
                </c:pt>
                <c:pt idx="4">
                  <c:v>1444</c:v>
                </c:pt>
                <c:pt idx="5">
                  <c:v>1705</c:v>
                </c:pt>
                <c:pt idx="6">
                  <c:v>1505</c:v>
                </c:pt>
                <c:pt idx="7">
                  <c:v>1537</c:v>
                </c:pt>
                <c:pt idx="8">
                  <c:v>1651</c:v>
                </c:pt>
                <c:pt idx="9">
                  <c:v>1678</c:v>
                </c:pt>
                <c:pt idx="10">
                  <c:v>1692</c:v>
                </c:pt>
                <c:pt idx="11">
                  <c:v>1718</c:v>
                </c:pt>
                <c:pt idx="12">
                  <c:v>1534</c:v>
                </c:pt>
                <c:pt idx="13">
                  <c:v>1522</c:v>
                </c:pt>
                <c:pt idx="14">
                  <c:v>1705</c:v>
                </c:pt>
                <c:pt idx="16">
                  <c:v>1497</c:v>
                </c:pt>
                <c:pt idx="17">
                  <c:v>1791</c:v>
                </c:pt>
                <c:pt idx="18">
                  <c:v>1638</c:v>
                </c:pt>
                <c:pt idx="19">
                  <c:v>1669</c:v>
                </c:pt>
                <c:pt idx="20">
                  <c:v>1576</c:v>
                </c:pt>
                <c:pt idx="21">
                  <c:v>1489</c:v>
                </c:pt>
                <c:pt idx="22">
                  <c:v>1612</c:v>
                </c:pt>
                <c:pt idx="23">
                  <c:v>1508</c:v>
                </c:pt>
                <c:pt idx="25">
                  <c:v>1613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E3-42A3-9DCC-8513AF5B0EE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1172736"/>
        <c:axId val="805947296"/>
      </c:barChart>
      <c:catAx>
        <c:axId val="801172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5947296"/>
        <c:crosses val="autoZero"/>
        <c:auto val="1"/>
        <c:lblAlgn val="ctr"/>
        <c:lblOffset val="100"/>
        <c:noMultiLvlLbl val="0"/>
      </c:catAx>
      <c:valAx>
        <c:axId val="805947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1172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Természettudomány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export_7o_2025!$R$4:$R$30</c:f>
              <c:numCache>
                <c:formatCode>General</c:formatCode>
                <c:ptCount val="27"/>
                <c:pt idx="0">
                  <c:v>3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2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4</c:v>
                </c:pt>
                <c:pt idx="18">
                  <c:v>2</c:v>
                </c:pt>
                <c:pt idx="19">
                  <c:v>3</c:v>
                </c:pt>
                <c:pt idx="20">
                  <c:v>4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1CF-49BD-9E96-50661EEE4C76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export_7o_2025!$V$4:$V$30</c:f>
              <c:numCache>
                <c:formatCode>General</c:formatCode>
                <c:ptCount val="27"/>
                <c:pt idx="0">
                  <c:v>5</c:v>
                </c:pt>
                <c:pt idx="1">
                  <c:v>4</c:v>
                </c:pt>
                <c:pt idx="2">
                  <c:v>4</c:v>
                </c:pt>
                <c:pt idx="4">
                  <c:v>3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4</c:v>
                </c:pt>
                <c:pt idx="10">
                  <c:v>4</c:v>
                </c:pt>
                <c:pt idx="11">
                  <c:v>5</c:v>
                </c:pt>
                <c:pt idx="12">
                  <c:v>3</c:v>
                </c:pt>
                <c:pt idx="13">
                  <c:v>3</c:v>
                </c:pt>
                <c:pt idx="14">
                  <c:v>5</c:v>
                </c:pt>
                <c:pt idx="16">
                  <c:v>3</c:v>
                </c:pt>
                <c:pt idx="17">
                  <c:v>5</c:v>
                </c:pt>
                <c:pt idx="18">
                  <c:v>4</c:v>
                </c:pt>
                <c:pt idx="19">
                  <c:v>4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3</c:v>
                </c:pt>
                <c:pt idx="2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1CF-49BD-9E96-50661EEE4C7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7234256"/>
        <c:axId val="868905664"/>
      </c:barChart>
      <c:catAx>
        <c:axId val="867234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905664"/>
        <c:crosses val="autoZero"/>
        <c:auto val="1"/>
        <c:lblAlgn val="ctr"/>
        <c:lblOffset val="100"/>
        <c:noMultiLvlLbl val="0"/>
      </c:catAx>
      <c:valAx>
        <c:axId val="868905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7234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Német nyelv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(export_7o_2025!$C$6,export_7o_2025!$C$12:$C$13,export_7o_2025!$C$16,export_7o_2025!$C$20,export_7o_2025!$C$27,export_7o_2025!$C$29)</c:f>
              <c:strCache>
                <c:ptCount val="7"/>
                <c:pt idx="0">
                  <c:v>Szigeti B.</c:v>
                </c:pt>
                <c:pt idx="1">
                  <c:v>Rimai Z.</c:v>
                </c:pt>
                <c:pt idx="2">
                  <c:v>Mészáros M.</c:v>
                </c:pt>
                <c:pt idx="3">
                  <c:v>Kovács A.</c:v>
                </c:pt>
                <c:pt idx="4">
                  <c:v>Varga L.</c:v>
                </c:pt>
                <c:pt idx="5">
                  <c:v>Atanaszov D.</c:v>
                </c:pt>
                <c:pt idx="6">
                  <c:v>Farkas L. B.</c:v>
                </c:pt>
              </c:strCache>
            </c:strRef>
          </c:cat>
          <c:val>
            <c:numRef>
              <c:f>(export_7o_2025!$AC$6,export_7o_2025!$AC$12:$AC$13,export_7o_2025!$AC$16,export_7o_2025!$AC$20,export_7o_2025!$AC$27,export_7o_2025!$AC$29)</c:f>
              <c:numCache>
                <c:formatCode>General</c:formatCode>
                <c:ptCount val="7"/>
                <c:pt idx="0">
                  <c:v>1267</c:v>
                </c:pt>
                <c:pt idx="1">
                  <c:v>1461</c:v>
                </c:pt>
                <c:pt idx="2">
                  <c:v>1247</c:v>
                </c:pt>
                <c:pt idx="3">
                  <c:v>1177</c:v>
                </c:pt>
                <c:pt idx="4">
                  <c:v>1245</c:v>
                </c:pt>
                <c:pt idx="5">
                  <c:v>1355</c:v>
                </c:pt>
                <c:pt idx="6">
                  <c:v>1372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50-4DF8-93EC-39F3AB56D522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(export_7o_2025!$C$6,export_7o_2025!$C$12:$C$13,export_7o_2025!$C$16,export_7o_2025!$C$20,export_7o_2025!$C$27,export_7o_2025!$C$29)</c:f>
              <c:strCache>
                <c:ptCount val="7"/>
                <c:pt idx="0">
                  <c:v>Szigeti B.</c:v>
                </c:pt>
                <c:pt idx="1">
                  <c:v>Rimai Z.</c:v>
                </c:pt>
                <c:pt idx="2">
                  <c:v>Mészáros M.</c:v>
                </c:pt>
                <c:pt idx="3">
                  <c:v>Kovács A.</c:v>
                </c:pt>
                <c:pt idx="4">
                  <c:v>Varga L.</c:v>
                </c:pt>
                <c:pt idx="5">
                  <c:v>Atanaszov D.</c:v>
                </c:pt>
                <c:pt idx="6">
                  <c:v>Farkas L. B.</c:v>
                </c:pt>
              </c:strCache>
            </c:strRef>
          </c:cat>
          <c:val>
            <c:numRef>
              <c:f>(export_7o_2025!$AG$6,export_7o_2025!$AG$12:$AG$13,export_7o_2025!$AG$16,export_7o_2025!$AG$20,export_7o_2025!$AG$27,export_7o_2025!$AG$29)</c:f>
              <c:numCache>
                <c:formatCode>General</c:formatCode>
                <c:ptCount val="7"/>
                <c:pt idx="0">
                  <c:v>1263</c:v>
                </c:pt>
                <c:pt idx="1">
                  <c:v>1382</c:v>
                </c:pt>
                <c:pt idx="2">
                  <c:v>1289</c:v>
                </c:pt>
                <c:pt idx="3">
                  <c:v>1237</c:v>
                </c:pt>
                <c:pt idx="4">
                  <c:v>1313</c:v>
                </c:pt>
                <c:pt idx="5">
                  <c:v>1337</c:v>
                </c:pt>
                <c:pt idx="6">
                  <c:v>1523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550-4DF8-93EC-39F3AB56D52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8813648"/>
        <c:axId val="868911904"/>
      </c:barChart>
      <c:catAx>
        <c:axId val="86881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911904"/>
        <c:crosses val="autoZero"/>
        <c:auto val="1"/>
        <c:lblAlgn val="ctr"/>
        <c:lblOffset val="100"/>
        <c:noMultiLvlLbl val="0"/>
      </c:catAx>
      <c:valAx>
        <c:axId val="86891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81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Digiális</a:t>
            </a:r>
            <a:r>
              <a:rPr lang="hu-HU" b="1" baseline="0"/>
              <a:t> kultúra</a:t>
            </a:r>
            <a:endParaRPr lang="hu-HU" b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export_7o_2025!$AI$4:$AI$30</c:f>
              <c:numCache>
                <c:formatCode>General</c:formatCode>
                <c:ptCount val="27"/>
                <c:pt idx="0">
                  <c:v>1770</c:v>
                </c:pt>
                <c:pt idx="1">
                  <c:v>1484</c:v>
                </c:pt>
                <c:pt idx="2">
                  <c:v>1442</c:v>
                </c:pt>
                <c:pt idx="3">
                  <c:v>1095</c:v>
                </c:pt>
                <c:pt idx="4">
                  <c:v>1423</c:v>
                </c:pt>
                <c:pt idx="5">
                  <c:v>1803</c:v>
                </c:pt>
                <c:pt idx="6">
                  <c:v>1583</c:v>
                </c:pt>
                <c:pt idx="7">
                  <c:v>1325</c:v>
                </c:pt>
                <c:pt idx="8">
                  <c:v>1686</c:v>
                </c:pt>
                <c:pt idx="9">
                  <c:v>1428</c:v>
                </c:pt>
                <c:pt idx="10">
                  <c:v>1741</c:v>
                </c:pt>
                <c:pt idx="11">
                  <c:v>1570</c:v>
                </c:pt>
                <c:pt idx="12">
                  <c:v>1307</c:v>
                </c:pt>
                <c:pt idx="13">
                  <c:v>1638</c:v>
                </c:pt>
                <c:pt idx="14">
                  <c:v>1701</c:v>
                </c:pt>
                <c:pt idx="15">
                  <c:v>1467</c:v>
                </c:pt>
                <c:pt idx="16">
                  <c:v>1526</c:v>
                </c:pt>
                <c:pt idx="17">
                  <c:v>1995</c:v>
                </c:pt>
                <c:pt idx="18">
                  <c:v>1523</c:v>
                </c:pt>
                <c:pt idx="19">
                  <c:v>1665</c:v>
                </c:pt>
                <c:pt idx="20">
                  <c:v>1724</c:v>
                </c:pt>
                <c:pt idx="21">
                  <c:v>1591</c:v>
                </c:pt>
                <c:pt idx="22">
                  <c:v>1680</c:v>
                </c:pt>
                <c:pt idx="23">
                  <c:v>1449</c:v>
                </c:pt>
                <c:pt idx="25">
                  <c:v>1601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E9-44AA-B370-2E65377DBB3E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export_7o_2025!$AM$4:$AM$30</c:f>
              <c:numCache>
                <c:formatCode>General</c:formatCode>
                <c:ptCount val="27"/>
                <c:pt idx="0">
                  <c:v>1679</c:v>
                </c:pt>
                <c:pt idx="1">
                  <c:v>1385</c:v>
                </c:pt>
                <c:pt idx="2">
                  <c:v>1375</c:v>
                </c:pt>
                <c:pt idx="4">
                  <c:v>1289</c:v>
                </c:pt>
                <c:pt idx="5">
                  <c:v>1866</c:v>
                </c:pt>
                <c:pt idx="6">
                  <c:v>1499</c:v>
                </c:pt>
                <c:pt idx="7">
                  <c:v>1514</c:v>
                </c:pt>
                <c:pt idx="8">
                  <c:v>1655</c:v>
                </c:pt>
                <c:pt idx="9">
                  <c:v>1315</c:v>
                </c:pt>
                <c:pt idx="10">
                  <c:v>1744</c:v>
                </c:pt>
                <c:pt idx="11">
                  <c:v>1561</c:v>
                </c:pt>
                <c:pt idx="12">
                  <c:v>1402</c:v>
                </c:pt>
                <c:pt idx="13">
                  <c:v>1441</c:v>
                </c:pt>
                <c:pt idx="14">
                  <c:v>1588</c:v>
                </c:pt>
                <c:pt idx="16">
                  <c:v>1593</c:v>
                </c:pt>
                <c:pt idx="17">
                  <c:v>1808</c:v>
                </c:pt>
                <c:pt idx="18">
                  <c:v>1425</c:v>
                </c:pt>
                <c:pt idx="19">
                  <c:v>1660</c:v>
                </c:pt>
                <c:pt idx="20">
                  <c:v>1811</c:v>
                </c:pt>
                <c:pt idx="21">
                  <c:v>1395</c:v>
                </c:pt>
                <c:pt idx="22">
                  <c:v>1564</c:v>
                </c:pt>
                <c:pt idx="23">
                  <c:v>1527</c:v>
                </c:pt>
                <c:pt idx="25">
                  <c:v>1635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E9-44AA-B370-2E65377DBB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37055552"/>
        <c:axId val="808299536"/>
      </c:barChart>
      <c:catAx>
        <c:axId val="937055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8299536"/>
        <c:crosses val="autoZero"/>
        <c:auto val="1"/>
        <c:lblAlgn val="ctr"/>
        <c:lblOffset val="100"/>
        <c:noMultiLvlLbl val="0"/>
      </c:catAx>
      <c:valAx>
        <c:axId val="808299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55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Digitális kultúra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export_7o_2025!$AJ$4:$AJ$30</c:f>
              <c:numCache>
                <c:formatCode>General</c:formatCode>
                <c:ptCount val="27"/>
                <c:pt idx="0">
                  <c:v>5</c:v>
                </c:pt>
                <c:pt idx="1">
                  <c:v>3</c:v>
                </c:pt>
                <c:pt idx="2">
                  <c:v>3</c:v>
                </c:pt>
                <c:pt idx="3">
                  <c:v>0</c:v>
                </c:pt>
                <c:pt idx="4">
                  <c:v>3</c:v>
                </c:pt>
                <c:pt idx="5">
                  <c:v>5</c:v>
                </c:pt>
                <c:pt idx="6">
                  <c:v>4</c:v>
                </c:pt>
                <c:pt idx="7">
                  <c:v>2</c:v>
                </c:pt>
                <c:pt idx="8">
                  <c:v>4</c:v>
                </c:pt>
                <c:pt idx="9">
                  <c:v>3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4</c:v>
                </c:pt>
                <c:pt idx="14">
                  <c:v>5</c:v>
                </c:pt>
                <c:pt idx="15">
                  <c:v>3</c:v>
                </c:pt>
                <c:pt idx="16">
                  <c:v>3</c:v>
                </c:pt>
                <c:pt idx="17">
                  <c:v>6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4</c:v>
                </c:pt>
                <c:pt idx="22">
                  <c:v>4</c:v>
                </c:pt>
                <c:pt idx="23">
                  <c:v>3</c:v>
                </c:pt>
                <c:pt idx="2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FA-4890-996D-08EB0F2AC13D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export_7o_2025!$AN$4:$AN$30</c:f>
              <c:numCache>
                <c:formatCode>General</c:formatCode>
                <c:ptCount val="27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4">
                  <c:v>2</c:v>
                </c:pt>
                <c:pt idx="5">
                  <c:v>6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4</c:v>
                </c:pt>
                <c:pt idx="16">
                  <c:v>4</c:v>
                </c:pt>
                <c:pt idx="17">
                  <c:v>5</c:v>
                </c:pt>
                <c:pt idx="18">
                  <c:v>3</c:v>
                </c:pt>
                <c:pt idx="19">
                  <c:v>4</c:v>
                </c:pt>
                <c:pt idx="20">
                  <c:v>5</c:v>
                </c:pt>
                <c:pt idx="21">
                  <c:v>2</c:v>
                </c:pt>
                <c:pt idx="22">
                  <c:v>4</c:v>
                </c:pt>
                <c:pt idx="23">
                  <c:v>3</c:v>
                </c:pt>
                <c:pt idx="2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FA-4890-996D-08EB0F2AC13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0036704"/>
        <c:axId val="868916896"/>
      </c:barChart>
      <c:catAx>
        <c:axId val="94003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916896"/>
        <c:crosses val="autoZero"/>
        <c:auto val="1"/>
        <c:lblAlgn val="ctr"/>
        <c:lblOffset val="100"/>
        <c:noMultiLvlLbl val="0"/>
      </c:catAx>
      <c:valAx>
        <c:axId val="868916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003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Történelem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export_7o_2025!$AO$4:$AO$30</c:f>
              <c:numCache>
                <c:formatCode>General</c:formatCode>
                <c:ptCount val="27"/>
                <c:pt idx="0">
                  <c:v>1646</c:v>
                </c:pt>
                <c:pt idx="1">
                  <c:v>1819</c:v>
                </c:pt>
                <c:pt idx="2">
                  <c:v>1260</c:v>
                </c:pt>
                <c:pt idx="3">
                  <c:v>1476</c:v>
                </c:pt>
                <c:pt idx="4">
                  <c:v>1385</c:v>
                </c:pt>
                <c:pt idx="5">
                  <c:v>1521</c:v>
                </c:pt>
                <c:pt idx="6">
                  <c:v>1362</c:v>
                </c:pt>
                <c:pt idx="7">
                  <c:v>1481</c:v>
                </c:pt>
                <c:pt idx="8">
                  <c:v>1486</c:v>
                </c:pt>
                <c:pt idx="9">
                  <c:v>1250</c:v>
                </c:pt>
                <c:pt idx="10">
                  <c:v>1571</c:v>
                </c:pt>
                <c:pt idx="11">
                  <c:v>1388</c:v>
                </c:pt>
                <c:pt idx="12">
                  <c:v>1125</c:v>
                </c:pt>
                <c:pt idx="13">
                  <c:v>1588</c:v>
                </c:pt>
                <c:pt idx="14">
                  <c:v>1470</c:v>
                </c:pt>
                <c:pt idx="15">
                  <c:v>1292</c:v>
                </c:pt>
                <c:pt idx="16">
                  <c:v>1431</c:v>
                </c:pt>
                <c:pt idx="17">
                  <c:v>1587</c:v>
                </c:pt>
                <c:pt idx="18">
                  <c:v>1595</c:v>
                </c:pt>
                <c:pt idx="19">
                  <c:v>1612</c:v>
                </c:pt>
                <c:pt idx="20">
                  <c:v>1882</c:v>
                </c:pt>
                <c:pt idx="21">
                  <c:v>1449</c:v>
                </c:pt>
                <c:pt idx="22">
                  <c:v>1426</c:v>
                </c:pt>
                <c:pt idx="23">
                  <c:v>1497</c:v>
                </c:pt>
                <c:pt idx="25">
                  <c:v>1524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C5-4D67-AD69-4BF5F990A383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export_7o_2025!$AS$4:$AS$30</c:f>
              <c:numCache>
                <c:formatCode>General</c:formatCode>
                <c:ptCount val="27"/>
                <c:pt idx="0">
                  <c:v>1618</c:v>
                </c:pt>
                <c:pt idx="1">
                  <c:v>1661</c:v>
                </c:pt>
                <c:pt idx="2">
                  <c:v>1356</c:v>
                </c:pt>
                <c:pt idx="4">
                  <c:v>1389</c:v>
                </c:pt>
                <c:pt idx="5">
                  <c:v>1538</c:v>
                </c:pt>
                <c:pt idx="6">
                  <c:v>1369</c:v>
                </c:pt>
                <c:pt idx="7">
                  <c:v>1298</c:v>
                </c:pt>
                <c:pt idx="8">
                  <c:v>1476</c:v>
                </c:pt>
                <c:pt idx="9">
                  <c:v>1346</c:v>
                </c:pt>
                <c:pt idx="10">
                  <c:v>1710</c:v>
                </c:pt>
                <c:pt idx="11">
                  <c:v>1664</c:v>
                </c:pt>
                <c:pt idx="12">
                  <c:v>1317</c:v>
                </c:pt>
                <c:pt idx="13">
                  <c:v>1601</c:v>
                </c:pt>
                <c:pt idx="14">
                  <c:v>1343</c:v>
                </c:pt>
                <c:pt idx="16">
                  <c:v>1480</c:v>
                </c:pt>
                <c:pt idx="17">
                  <c:v>1923</c:v>
                </c:pt>
                <c:pt idx="18">
                  <c:v>1275</c:v>
                </c:pt>
                <c:pt idx="19">
                  <c:v>1522</c:v>
                </c:pt>
                <c:pt idx="20">
                  <c:v>1710</c:v>
                </c:pt>
                <c:pt idx="21">
                  <c:v>1285</c:v>
                </c:pt>
                <c:pt idx="22">
                  <c:v>1410</c:v>
                </c:pt>
                <c:pt idx="23">
                  <c:v>1435</c:v>
                </c:pt>
                <c:pt idx="25">
                  <c:v>1528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C5-4D67-AD69-4BF5F990A38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7061152"/>
        <c:axId val="868908160"/>
      </c:barChart>
      <c:catAx>
        <c:axId val="93706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908160"/>
        <c:crosses val="autoZero"/>
        <c:auto val="1"/>
        <c:lblAlgn val="ctr"/>
        <c:lblOffset val="100"/>
        <c:noMultiLvlLbl val="0"/>
      </c:catAx>
      <c:valAx>
        <c:axId val="86890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6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 dirty="0"/>
              <a:t>Történelem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export_7o_2025!$AP$4:$AP$30</c:f>
              <c:numCache>
                <c:formatCode>General</c:formatCode>
                <c:ptCount val="27"/>
                <c:pt idx="0">
                  <c:v>4</c:v>
                </c:pt>
                <c:pt idx="1">
                  <c:v>5</c:v>
                </c:pt>
                <c:pt idx="2">
                  <c:v>2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3</c:v>
                </c:pt>
                <c:pt idx="8">
                  <c:v>3</c:v>
                </c:pt>
                <c:pt idx="9">
                  <c:v>1</c:v>
                </c:pt>
                <c:pt idx="10">
                  <c:v>4</c:v>
                </c:pt>
                <c:pt idx="11">
                  <c:v>2</c:v>
                </c:pt>
                <c:pt idx="12">
                  <c:v>1</c:v>
                </c:pt>
                <c:pt idx="13">
                  <c:v>4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4</c:v>
                </c:pt>
                <c:pt idx="18">
                  <c:v>4</c:v>
                </c:pt>
                <c:pt idx="19">
                  <c:v>4</c:v>
                </c:pt>
                <c:pt idx="20">
                  <c:v>6</c:v>
                </c:pt>
                <c:pt idx="21">
                  <c:v>3</c:v>
                </c:pt>
                <c:pt idx="22">
                  <c:v>3</c:v>
                </c:pt>
                <c:pt idx="23">
                  <c:v>3</c:v>
                </c:pt>
                <c:pt idx="2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95-4882-8F60-F3611C0DBCE2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export_7o_2025!$C$4:$C$30</c:f>
              <c:strCache>
                <c:ptCount val="27"/>
                <c:pt idx="0">
                  <c:v>Balázs K.</c:v>
                </c:pt>
                <c:pt idx="1">
                  <c:v>Őri M.</c:v>
                </c:pt>
                <c:pt idx="2">
                  <c:v>Szigeti B.</c:v>
                </c:pt>
                <c:pt idx="3">
                  <c:v>E153-D684</c:v>
                </c:pt>
                <c:pt idx="4">
                  <c:v>Fülöp F.</c:v>
                </c:pt>
                <c:pt idx="5">
                  <c:v>Nardai Á.</c:v>
                </c:pt>
                <c:pt idx="6">
                  <c:v>Nyári H.</c:v>
                </c:pt>
                <c:pt idx="7">
                  <c:v>Rózsás Sz.</c:v>
                </c:pt>
                <c:pt idx="8">
                  <c:v>Rimai Z.</c:v>
                </c:pt>
                <c:pt idx="9">
                  <c:v>Mészáros M.</c:v>
                </c:pt>
                <c:pt idx="10">
                  <c:v>Tordai H.</c:v>
                </c:pt>
                <c:pt idx="11">
                  <c:v>Szabó R.</c:v>
                </c:pt>
                <c:pt idx="12">
                  <c:v>Kovács A.</c:v>
                </c:pt>
                <c:pt idx="13">
                  <c:v>L494-R392</c:v>
                </c:pt>
                <c:pt idx="14">
                  <c:v>Bertók P.</c:v>
                </c:pt>
                <c:pt idx="15">
                  <c:v>O985-H494</c:v>
                </c:pt>
                <c:pt idx="16">
                  <c:v>Varga L.</c:v>
                </c:pt>
                <c:pt idx="17">
                  <c:v>Rövid R.</c:v>
                </c:pt>
                <c:pt idx="18">
                  <c:v>Toldi L.</c:v>
                </c:pt>
                <c:pt idx="19">
                  <c:v>Hefkó K.</c:v>
                </c:pt>
                <c:pt idx="20">
                  <c:v>Szabó L.</c:v>
                </c:pt>
                <c:pt idx="21">
                  <c:v>Kováts B.</c:v>
                </c:pt>
                <c:pt idx="22">
                  <c:v>Papp O.</c:v>
                </c:pt>
                <c:pt idx="23">
                  <c:v>Atanaszov D.</c:v>
                </c:pt>
                <c:pt idx="24">
                  <c:v>V894-Q789</c:v>
                </c:pt>
                <c:pt idx="25">
                  <c:v>Farkas L. B.</c:v>
                </c:pt>
                <c:pt idx="26">
                  <c:v>X193-P942</c:v>
                </c:pt>
              </c:strCache>
            </c:strRef>
          </c:cat>
          <c:val>
            <c:numRef>
              <c:f>export_7o_2025!$AT$4:$AT$30</c:f>
              <c:numCache>
                <c:formatCode>General</c:formatCode>
                <c:ptCount val="27"/>
                <c:pt idx="0">
                  <c:v>4</c:v>
                </c:pt>
                <c:pt idx="1">
                  <c:v>4</c:v>
                </c:pt>
                <c:pt idx="2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2</c:v>
                </c:pt>
                <c:pt idx="10">
                  <c:v>5</c:v>
                </c:pt>
                <c:pt idx="11">
                  <c:v>4</c:v>
                </c:pt>
                <c:pt idx="12">
                  <c:v>2</c:v>
                </c:pt>
                <c:pt idx="13">
                  <c:v>4</c:v>
                </c:pt>
                <c:pt idx="14">
                  <c:v>2</c:v>
                </c:pt>
                <c:pt idx="16">
                  <c:v>3</c:v>
                </c:pt>
                <c:pt idx="17">
                  <c:v>6</c:v>
                </c:pt>
                <c:pt idx="18">
                  <c:v>2</c:v>
                </c:pt>
                <c:pt idx="19">
                  <c:v>3</c:v>
                </c:pt>
                <c:pt idx="20">
                  <c:v>5</c:v>
                </c:pt>
                <c:pt idx="21">
                  <c:v>2</c:v>
                </c:pt>
                <c:pt idx="22">
                  <c:v>3</c:v>
                </c:pt>
                <c:pt idx="23">
                  <c:v>3</c:v>
                </c:pt>
                <c:pt idx="25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C95-4882-8F60-F3611C0DBCE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7061552"/>
        <c:axId val="867602240"/>
      </c:barChart>
      <c:catAx>
        <c:axId val="93706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7602240"/>
        <c:crosses val="autoZero"/>
        <c:auto val="1"/>
        <c:lblAlgn val="ctr"/>
        <c:lblOffset val="100"/>
        <c:noMultiLvlLbl val="0"/>
      </c:catAx>
      <c:valAx>
        <c:axId val="867602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6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export_6o_2025!$E$5:$E$28</c:f>
              <c:numCache>
                <c:formatCode>General</c:formatCode>
                <c:ptCount val="24"/>
                <c:pt idx="0">
                  <c:v>1576</c:v>
                </c:pt>
                <c:pt idx="1">
                  <c:v>1153</c:v>
                </c:pt>
                <c:pt idx="2">
                  <c:v>1055</c:v>
                </c:pt>
                <c:pt idx="3">
                  <c:v>1302</c:v>
                </c:pt>
                <c:pt idx="4">
                  <c:v>1547</c:v>
                </c:pt>
                <c:pt idx="5">
                  <c:v>1479</c:v>
                </c:pt>
                <c:pt idx="6">
                  <c:v>1321</c:v>
                </c:pt>
                <c:pt idx="7">
                  <c:v>1868</c:v>
                </c:pt>
                <c:pt idx="8">
                  <c:v>1501</c:v>
                </c:pt>
                <c:pt idx="9">
                  <c:v>1567</c:v>
                </c:pt>
                <c:pt idx="10">
                  <c:v>1279</c:v>
                </c:pt>
                <c:pt idx="11">
                  <c:v>1517</c:v>
                </c:pt>
                <c:pt idx="12">
                  <c:v>1426</c:v>
                </c:pt>
                <c:pt idx="13">
                  <c:v>1225</c:v>
                </c:pt>
                <c:pt idx="14">
                  <c:v>1708</c:v>
                </c:pt>
                <c:pt idx="15">
                  <c:v>1121</c:v>
                </c:pt>
                <c:pt idx="16">
                  <c:v>1270</c:v>
                </c:pt>
                <c:pt idx="17">
                  <c:v>1219</c:v>
                </c:pt>
                <c:pt idx="18">
                  <c:v>1207</c:v>
                </c:pt>
                <c:pt idx="19">
                  <c:v>1206</c:v>
                </c:pt>
                <c:pt idx="20">
                  <c:v>1311</c:v>
                </c:pt>
                <c:pt idx="22">
                  <c:v>1576</c:v>
                </c:pt>
                <c:pt idx="23">
                  <c:v>1745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9FC-4F06-8399-B9B7A93F1F54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export_6o_2025!$I$5:$I$28</c:f>
              <c:numCache>
                <c:formatCode>General</c:formatCode>
                <c:ptCount val="24"/>
                <c:pt idx="0">
                  <c:v>1546</c:v>
                </c:pt>
                <c:pt idx="1">
                  <c:v>1332</c:v>
                </c:pt>
                <c:pt idx="2">
                  <c:v>1306</c:v>
                </c:pt>
                <c:pt idx="3">
                  <c:v>1298</c:v>
                </c:pt>
                <c:pt idx="4">
                  <c:v>1438</c:v>
                </c:pt>
                <c:pt idx="5">
                  <c:v>1369</c:v>
                </c:pt>
                <c:pt idx="6">
                  <c:v>1344</c:v>
                </c:pt>
                <c:pt idx="7">
                  <c:v>1625</c:v>
                </c:pt>
                <c:pt idx="8">
                  <c:v>1294</c:v>
                </c:pt>
                <c:pt idx="9">
                  <c:v>1504</c:v>
                </c:pt>
                <c:pt idx="10">
                  <c:v>1265</c:v>
                </c:pt>
                <c:pt idx="11">
                  <c:v>1348</c:v>
                </c:pt>
                <c:pt idx="12">
                  <c:v>1067</c:v>
                </c:pt>
                <c:pt idx="13">
                  <c:v>1311</c:v>
                </c:pt>
                <c:pt idx="14">
                  <c:v>1544</c:v>
                </c:pt>
                <c:pt idx="15">
                  <c:v>1294</c:v>
                </c:pt>
                <c:pt idx="16">
                  <c:v>1285</c:v>
                </c:pt>
                <c:pt idx="17">
                  <c:v>1185</c:v>
                </c:pt>
                <c:pt idx="18">
                  <c:v>1125</c:v>
                </c:pt>
                <c:pt idx="19">
                  <c:v>1297</c:v>
                </c:pt>
                <c:pt idx="20">
                  <c:v>1496</c:v>
                </c:pt>
                <c:pt idx="21">
                  <c:v>1142</c:v>
                </c:pt>
                <c:pt idx="22">
                  <c:v>1480</c:v>
                </c:pt>
                <c:pt idx="23">
                  <c:v>1686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9FC-4F06-8399-B9B7A93F1F54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0049504"/>
        <c:axId val="1041114288"/>
      </c:barChart>
      <c:catAx>
        <c:axId val="940049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1114288"/>
        <c:crosses val="autoZero"/>
        <c:auto val="1"/>
        <c:lblAlgn val="ctr"/>
        <c:lblOffset val="100"/>
        <c:noMultiLvlLbl val="0"/>
      </c:catAx>
      <c:valAx>
        <c:axId val="1041114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0049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export_6o_2025!$F$5:$F$28</c:f>
              <c:numCache>
                <c:formatCode>General</c:formatCode>
                <c:ptCount val="24"/>
                <c:pt idx="0">
                  <c:v>4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  <c:pt idx="5">
                  <c:v>3</c:v>
                </c:pt>
                <c:pt idx="6">
                  <c:v>2</c:v>
                </c:pt>
                <c:pt idx="7">
                  <c:v>6</c:v>
                </c:pt>
                <c:pt idx="8">
                  <c:v>4</c:v>
                </c:pt>
                <c:pt idx="9">
                  <c:v>4</c:v>
                </c:pt>
                <c:pt idx="10">
                  <c:v>2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5</c:v>
                </c:pt>
                <c:pt idx="15">
                  <c:v>1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2">
                  <c:v>4</c:v>
                </c:pt>
                <c:pt idx="2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AA-47C4-80E0-91511D7B3C48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export_6o_2025!$J$5:$J$28</c:f>
              <c:numCache>
                <c:formatCode>General</c:formatCode>
                <c:ptCount val="24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2</c:v>
                </c:pt>
                <c:pt idx="14">
                  <c:v>4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1</c:v>
                </c:pt>
                <c:pt idx="22">
                  <c:v>3</c:v>
                </c:pt>
                <c:pt idx="2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AA-47C4-80E0-91511D7B3C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7067552"/>
        <c:axId val="1077046016"/>
      </c:barChart>
      <c:catAx>
        <c:axId val="93706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77046016"/>
        <c:crosses val="autoZero"/>
        <c:auto val="1"/>
        <c:lblAlgn val="ctr"/>
        <c:lblOffset val="100"/>
        <c:noMultiLvlLbl val="0"/>
      </c:catAx>
      <c:valAx>
        <c:axId val="1077046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6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export_6o_2025!$K$5:$K$28</c:f>
              <c:numCache>
                <c:formatCode>General</c:formatCode>
                <c:ptCount val="24"/>
                <c:pt idx="0">
                  <c:v>1429</c:v>
                </c:pt>
                <c:pt idx="1">
                  <c:v>1378</c:v>
                </c:pt>
                <c:pt idx="2">
                  <c:v>1292</c:v>
                </c:pt>
                <c:pt idx="3">
                  <c:v>1211</c:v>
                </c:pt>
                <c:pt idx="4">
                  <c:v>1376</c:v>
                </c:pt>
                <c:pt idx="5">
                  <c:v>1626</c:v>
                </c:pt>
                <c:pt idx="6">
                  <c:v>1425</c:v>
                </c:pt>
                <c:pt idx="7">
                  <c:v>1743</c:v>
                </c:pt>
                <c:pt idx="8">
                  <c:v>1506</c:v>
                </c:pt>
                <c:pt idx="9">
                  <c:v>1549</c:v>
                </c:pt>
                <c:pt idx="10">
                  <c:v>1288</c:v>
                </c:pt>
                <c:pt idx="11">
                  <c:v>1426</c:v>
                </c:pt>
                <c:pt idx="12">
                  <c:v>1143</c:v>
                </c:pt>
                <c:pt idx="13">
                  <c:v>1478</c:v>
                </c:pt>
                <c:pt idx="14">
                  <c:v>1403</c:v>
                </c:pt>
                <c:pt idx="15">
                  <c:v>1320</c:v>
                </c:pt>
                <c:pt idx="16">
                  <c:v>1169</c:v>
                </c:pt>
                <c:pt idx="17">
                  <c:v>1347</c:v>
                </c:pt>
                <c:pt idx="18">
                  <c:v>1237</c:v>
                </c:pt>
                <c:pt idx="19">
                  <c:v>1283</c:v>
                </c:pt>
                <c:pt idx="20">
                  <c:v>1295</c:v>
                </c:pt>
                <c:pt idx="22">
                  <c:v>1282</c:v>
                </c:pt>
                <c:pt idx="23">
                  <c:v>1576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3D-4CBD-B2FD-C4166A9C4B9B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export_6o_2025!$O$5:$O$28</c:f>
              <c:numCache>
                <c:formatCode>General</c:formatCode>
                <c:ptCount val="24"/>
                <c:pt idx="0">
                  <c:v>1482</c:v>
                </c:pt>
                <c:pt idx="1">
                  <c:v>1441</c:v>
                </c:pt>
                <c:pt idx="2">
                  <c:v>1303</c:v>
                </c:pt>
                <c:pt idx="3">
                  <c:v>1211</c:v>
                </c:pt>
                <c:pt idx="4">
                  <c:v>1337</c:v>
                </c:pt>
                <c:pt idx="5">
                  <c:v>1506</c:v>
                </c:pt>
                <c:pt idx="6">
                  <c:v>1388</c:v>
                </c:pt>
                <c:pt idx="7">
                  <c:v>1655</c:v>
                </c:pt>
                <c:pt idx="8">
                  <c:v>1373</c:v>
                </c:pt>
                <c:pt idx="9">
                  <c:v>1594</c:v>
                </c:pt>
                <c:pt idx="10">
                  <c:v>1417</c:v>
                </c:pt>
                <c:pt idx="11">
                  <c:v>1393</c:v>
                </c:pt>
                <c:pt idx="12">
                  <c:v>1088</c:v>
                </c:pt>
                <c:pt idx="13">
                  <c:v>1571</c:v>
                </c:pt>
                <c:pt idx="14">
                  <c:v>1571</c:v>
                </c:pt>
                <c:pt idx="15">
                  <c:v>1290</c:v>
                </c:pt>
                <c:pt idx="16">
                  <c:v>1221</c:v>
                </c:pt>
                <c:pt idx="17">
                  <c:v>1287</c:v>
                </c:pt>
                <c:pt idx="18">
                  <c:v>1159</c:v>
                </c:pt>
                <c:pt idx="19">
                  <c:v>1471</c:v>
                </c:pt>
                <c:pt idx="20">
                  <c:v>1549</c:v>
                </c:pt>
                <c:pt idx="21">
                  <c:v>1280</c:v>
                </c:pt>
                <c:pt idx="22">
                  <c:v>1444</c:v>
                </c:pt>
                <c:pt idx="23">
                  <c:v>1610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73D-4CBD-B2FD-C4166A9C4B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40044304"/>
        <c:axId val="1076338864"/>
      </c:barChart>
      <c:catAx>
        <c:axId val="940044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76338864"/>
        <c:crosses val="autoZero"/>
        <c:auto val="1"/>
        <c:lblAlgn val="ctr"/>
        <c:lblOffset val="100"/>
        <c:noMultiLvlLbl val="0"/>
      </c:catAx>
      <c:valAx>
        <c:axId val="107633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4004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export_6o_2025!$L$5:$L$28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4</c:v>
                </c:pt>
                <c:pt idx="6">
                  <c:v>2</c:v>
                </c:pt>
                <c:pt idx="7">
                  <c:v>5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2">
                  <c:v>1</c:v>
                </c:pt>
                <c:pt idx="2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C-4F30-89D3-F8194A158A30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export_6o_2025!$P$5:$P$28</c:f>
              <c:numCache>
                <c:formatCode>General</c:formatCode>
                <c:ptCount val="24"/>
                <c:pt idx="0">
                  <c:v>3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3</c:v>
                </c:pt>
                <c:pt idx="20">
                  <c:v>3</c:v>
                </c:pt>
                <c:pt idx="21">
                  <c:v>1</c:v>
                </c:pt>
                <c:pt idx="22">
                  <c:v>3</c:v>
                </c:pt>
                <c:pt idx="2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0C-4F30-89D3-F8194A158A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63736400"/>
        <c:axId val="1049216528"/>
      </c:barChart>
      <c:catAx>
        <c:axId val="863736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9216528"/>
        <c:crosses val="autoZero"/>
        <c:auto val="1"/>
        <c:lblAlgn val="ctr"/>
        <c:lblOffset val="100"/>
        <c:noMultiLvlLbl val="0"/>
      </c:catAx>
      <c:valAx>
        <c:axId val="1049216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3736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Természettudomány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export_6o_2025!$U$5:$U$28</c:f>
              <c:numCache>
                <c:formatCode>General</c:formatCode>
                <c:ptCount val="24"/>
                <c:pt idx="0">
                  <c:v>1563</c:v>
                </c:pt>
                <c:pt idx="1">
                  <c:v>1206</c:v>
                </c:pt>
                <c:pt idx="2">
                  <c:v>1197</c:v>
                </c:pt>
                <c:pt idx="3">
                  <c:v>1304</c:v>
                </c:pt>
                <c:pt idx="4">
                  <c:v>1426</c:v>
                </c:pt>
                <c:pt idx="5">
                  <c:v>1528</c:v>
                </c:pt>
                <c:pt idx="6">
                  <c:v>1247</c:v>
                </c:pt>
                <c:pt idx="7">
                  <c:v>1716</c:v>
                </c:pt>
                <c:pt idx="8">
                  <c:v>1360</c:v>
                </c:pt>
                <c:pt idx="9">
                  <c:v>1526</c:v>
                </c:pt>
                <c:pt idx="10">
                  <c:v>1236</c:v>
                </c:pt>
                <c:pt idx="11">
                  <c:v>1438</c:v>
                </c:pt>
                <c:pt idx="12">
                  <c:v>1164</c:v>
                </c:pt>
                <c:pt idx="13">
                  <c:v>1236</c:v>
                </c:pt>
                <c:pt idx="14">
                  <c:v>1387</c:v>
                </c:pt>
                <c:pt idx="15">
                  <c:v>1254</c:v>
                </c:pt>
                <c:pt idx="16">
                  <c:v>1313</c:v>
                </c:pt>
                <c:pt idx="17">
                  <c:v>1216</c:v>
                </c:pt>
                <c:pt idx="18">
                  <c:v>1226</c:v>
                </c:pt>
                <c:pt idx="19">
                  <c:v>1256</c:v>
                </c:pt>
                <c:pt idx="20">
                  <c:v>1541</c:v>
                </c:pt>
                <c:pt idx="21">
                  <c:v>1355</c:v>
                </c:pt>
                <c:pt idx="22">
                  <c:v>1514</c:v>
                </c:pt>
                <c:pt idx="23">
                  <c:v>1740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18-4571-A9DC-3C0E4278522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7057952"/>
        <c:axId val="1047319888"/>
      </c:barChart>
      <c:catAx>
        <c:axId val="937057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7319888"/>
        <c:crosses val="autoZero"/>
        <c:auto val="1"/>
        <c:lblAlgn val="ctr"/>
        <c:lblOffset val="100"/>
        <c:noMultiLvlLbl val="0"/>
      </c:catAx>
      <c:valAx>
        <c:axId val="104731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705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Természettudomány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export_6o_2025!$V$5:$V$28</c:f>
              <c:numCache>
                <c:formatCode>General</c:formatCode>
                <c:ptCount val="24"/>
                <c:pt idx="0">
                  <c:v>4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1</c:v>
                </c:pt>
                <c:pt idx="7">
                  <c:v>5</c:v>
                </c:pt>
                <c:pt idx="8">
                  <c:v>2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2</c:v>
                </c:pt>
                <c:pt idx="22">
                  <c:v>3</c:v>
                </c:pt>
                <c:pt idx="2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BD-4ED5-9B33-E012B69F988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2699728"/>
        <c:axId val="1072044752"/>
      </c:barChart>
      <c:catAx>
        <c:axId val="932699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72044752"/>
        <c:crosses val="autoZero"/>
        <c:auto val="1"/>
        <c:lblAlgn val="ctr"/>
        <c:lblOffset val="100"/>
        <c:noMultiLvlLbl val="0"/>
      </c:catAx>
      <c:valAx>
        <c:axId val="107204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2699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Német nyelv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(export_6o_2025!$D$6,export_6o_2025!$D$9,export_6o_2025!$D$10,export_6o_2025!$D$13,export_6o_2025!$D$14,export_6o_2025!$D$16,export_6o_2025!$D$18,export_6o_2025!$D$19,export_6o_2025!$D$21,export_6o_2025!$D$23,export_6o_2025!$D$28)</c:f>
              <c:strCache>
                <c:ptCount val="11"/>
                <c:pt idx="0">
                  <c:v>Szakál B.</c:v>
                </c:pt>
                <c:pt idx="1">
                  <c:v>Szakál M.</c:v>
                </c:pt>
                <c:pt idx="2">
                  <c:v>Kocsi H.</c:v>
                </c:pt>
                <c:pt idx="3">
                  <c:v>Pajor G.</c:v>
                </c:pt>
                <c:pt idx="4">
                  <c:v>Bíró B.</c:v>
                </c:pt>
                <c:pt idx="5">
                  <c:v>Horváth V.</c:v>
                </c:pt>
                <c:pt idx="6">
                  <c:v>Szabó Á.</c:v>
                </c:pt>
                <c:pt idx="7">
                  <c:v>Zsigmond Á.</c:v>
                </c:pt>
                <c:pt idx="8">
                  <c:v>R645-G511</c:v>
                </c:pt>
                <c:pt idx="9">
                  <c:v>Horváth D.</c:v>
                </c:pt>
                <c:pt idx="10">
                  <c:v>Fehér Á.</c:v>
                </c:pt>
              </c:strCache>
            </c:strRef>
          </c:cat>
          <c:val>
            <c:numRef>
              <c:f>(export_6o_2025!$AG$6,export_6o_2025!$AG$9,export_6o_2025!$AG$10,export_6o_2025!$AG$13,export_6o_2025!$AG$14,export_6o_2025!$AG$16,export_6o_2025!$AG$18,export_6o_2025!$AG$19,export_6o_2025!$AG$21,export_6o_2025!$AG$23,export_6o_2025!$AG$28)</c:f>
              <c:numCache>
                <c:formatCode>General</c:formatCode>
                <c:ptCount val="11"/>
                <c:pt idx="0">
                  <c:v>1272</c:v>
                </c:pt>
                <c:pt idx="1">
                  <c:v>1317</c:v>
                </c:pt>
                <c:pt idx="2">
                  <c:v>1483</c:v>
                </c:pt>
                <c:pt idx="3">
                  <c:v>1312</c:v>
                </c:pt>
                <c:pt idx="4">
                  <c:v>1439</c:v>
                </c:pt>
                <c:pt idx="5">
                  <c:v>1473</c:v>
                </c:pt>
                <c:pt idx="6">
                  <c:v>1152</c:v>
                </c:pt>
                <c:pt idx="7">
                  <c:v>1230</c:v>
                </c:pt>
                <c:pt idx="8">
                  <c:v>1306</c:v>
                </c:pt>
                <c:pt idx="9">
                  <c:v>1263</c:v>
                </c:pt>
                <c:pt idx="10">
                  <c:v>1524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43-4D17-9401-37551D4124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06279808"/>
        <c:axId val="1071924944"/>
      </c:barChart>
      <c:catAx>
        <c:axId val="806279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71924944"/>
        <c:crosses val="autoZero"/>
        <c:auto val="1"/>
        <c:lblAlgn val="ctr"/>
        <c:lblOffset val="100"/>
        <c:noMultiLvlLbl val="0"/>
      </c:catAx>
      <c:valAx>
        <c:axId val="1071924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06279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Digitális kultúra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export_6o_2025!$AI$5:$AI$28</c:f>
              <c:numCache>
                <c:formatCode>General</c:formatCode>
                <c:ptCount val="24"/>
                <c:pt idx="0">
                  <c:v>1518</c:v>
                </c:pt>
                <c:pt idx="1">
                  <c:v>1191</c:v>
                </c:pt>
                <c:pt idx="2">
                  <c:v>1340</c:v>
                </c:pt>
                <c:pt idx="3">
                  <c:v>1372</c:v>
                </c:pt>
                <c:pt idx="4">
                  <c:v>1470</c:v>
                </c:pt>
                <c:pt idx="5">
                  <c:v>1573</c:v>
                </c:pt>
                <c:pt idx="6">
                  <c:v>1316</c:v>
                </c:pt>
                <c:pt idx="7">
                  <c:v>1831</c:v>
                </c:pt>
                <c:pt idx="8">
                  <c:v>1261</c:v>
                </c:pt>
                <c:pt idx="9">
                  <c:v>1558</c:v>
                </c:pt>
                <c:pt idx="10">
                  <c:v>1225</c:v>
                </c:pt>
                <c:pt idx="11">
                  <c:v>1524</c:v>
                </c:pt>
                <c:pt idx="12">
                  <c:v>1279</c:v>
                </c:pt>
                <c:pt idx="13">
                  <c:v>1356</c:v>
                </c:pt>
                <c:pt idx="14">
                  <c:v>1556</c:v>
                </c:pt>
                <c:pt idx="15">
                  <c:v>1370</c:v>
                </c:pt>
                <c:pt idx="16">
                  <c:v>1249</c:v>
                </c:pt>
                <c:pt idx="17">
                  <c:v>1322</c:v>
                </c:pt>
                <c:pt idx="18">
                  <c:v>963</c:v>
                </c:pt>
                <c:pt idx="19">
                  <c:v>1155</c:v>
                </c:pt>
                <c:pt idx="20">
                  <c:v>1298</c:v>
                </c:pt>
                <c:pt idx="22">
                  <c:v>1306</c:v>
                </c:pt>
                <c:pt idx="23">
                  <c:v>1653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5A-4278-890B-82C08D9AD97F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export_6o_2025!$AM$5:$AM$28</c:f>
              <c:numCache>
                <c:formatCode>General</c:formatCode>
                <c:ptCount val="24"/>
                <c:pt idx="0">
                  <c:v>1542</c:v>
                </c:pt>
                <c:pt idx="1">
                  <c:v>1085</c:v>
                </c:pt>
                <c:pt idx="2">
                  <c:v>1320</c:v>
                </c:pt>
                <c:pt idx="3">
                  <c:v>1306</c:v>
                </c:pt>
                <c:pt idx="4">
                  <c:v>1429</c:v>
                </c:pt>
                <c:pt idx="5">
                  <c:v>1637</c:v>
                </c:pt>
                <c:pt idx="6">
                  <c:v>1533</c:v>
                </c:pt>
                <c:pt idx="7">
                  <c:v>1684</c:v>
                </c:pt>
                <c:pt idx="8">
                  <c:v>1279</c:v>
                </c:pt>
                <c:pt idx="9">
                  <c:v>1565</c:v>
                </c:pt>
                <c:pt idx="10">
                  <c:v>1367</c:v>
                </c:pt>
                <c:pt idx="11">
                  <c:v>1532</c:v>
                </c:pt>
                <c:pt idx="12">
                  <c:v>1280</c:v>
                </c:pt>
                <c:pt idx="13">
                  <c:v>1315</c:v>
                </c:pt>
                <c:pt idx="14">
                  <c:v>1379</c:v>
                </c:pt>
                <c:pt idx="15">
                  <c:v>1173</c:v>
                </c:pt>
                <c:pt idx="16">
                  <c:v>1207</c:v>
                </c:pt>
                <c:pt idx="17">
                  <c:v>1304</c:v>
                </c:pt>
                <c:pt idx="18">
                  <c:v>1282</c:v>
                </c:pt>
                <c:pt idx="19">
                  <c:v>1329</c:v>
                </c:pt>
                <c:pt idx="20">
                  <c:v>1576</c:v>
                </c:pt>
                <c:pt idx="21">
                  <c:v>1325</c:v>
                </c:pt>
                <c:pt idx="22">
                  <c:v>1669</c:v>
                </c:pt>
                <c:pt idx="23">
                  <c:v>1655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5A-4278-890B-82C08D9AD97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3068512"/>
        <c:axId val="1054286096"/>
      </c:barChart>
      <c:catAx>
        <c:axId val="863068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4286096"/>
        <c:crosses val="autoZero"/>
        <c:auto val="1"/>
        <c:lblAlgn val="ctr"/>
        <c:lblOffset val="100"/>
        <c:noMultiLvlLbl val="0"/>
      </c:catAx>
      <c:valAx>
        <c:axId val="1054286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3068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Digitális kultúra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export_6o_2025!$AJ$5:$AJ$28</c:f>
              <c:numCache>
                <c:formatCode>General</c:formatCode>
                <c:ptCount val="24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2</c:v>
                </c:pt>
                <c:pt idx="7">
                  <c:v>5</c:v>
                </c:pt>
                <c:pt idx="8">
                  <c:v>2</c:v>
                </c:pt>
                <c:pt idx="9">
                  <c:v>4</c:v>
                </c:pt>
                <c:pt idx="10">
                  <c:v>1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4</c:v>
                </c:pt>
                <c:pt idx="15">
                  <c:v>2</c:v>
                </c:pt>
                <c:pt idx="16">
                  <c:v>1</c:v>
                </c:pt>
                <c:pt idx="17">
                  <c:v>2</c:v>
                </c:pt>
                <c:pt idx="18">
                  <c:v>0</c:v>
                </c:pt>
                <c:pt idx="19">
                  <c:v>1</c:v>
                </c:pt>
                <c:pt idx="20">
                  <c:v>2</c:v>
                </c:pt>
                <c:pt idx="22">
                  <c:v>2</c:v>
                </c:pt>
                <c:pt idx="2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EA-488F-B16B-1F3D4AB075FF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export_6o_2025!$AN$5:$AN$28</c:f>
              <c:numCache>
                <c:formatCode>General</c:formatCode>
                <c:ptCount val="24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4</c:v>
                </c:pt>
                <c:pt idx="6">
                  <c:v>3</c:v>
                </c:pt>
                <c:pt idx="7">
                  <c:v>4</c:v>
                </c:pt>
                <c:pt idx="8">
                  <c:v>2</c:v>
                </c:pt>
                <c:pt idx="9">
                  <c:v>4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1</c:v>
                </c:pt>
                <c:pt idx="16">
                  <c:v>1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4</c:v>
                </c:pt>
                <c:pt idx="2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EA-488F-B16B-1F3D4AB075F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36843536"/>
        <c:axId val="1054383024"/>
      </c:barChart>
      <c:catAx>
        <c:axId val="103684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4383024"/>
        <c:crosses val="autoZero"/>
        <c:auto val="1"/>
        <c:lblAlgn val="ctr"/>
        <c:lblOffset val="100"/>
        <c:noMultiLvlLbl val="0"/>
      </c:catAx>
      <c:valAx>
        <c:axId val="1054383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36843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Történelem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export_6o_2025!$AO$5:$AO$28</c:f>
              <c:numCache>
                <c:formatCode>General</c:formatCode>
                <c:ptCount val="24"/>
                <c:pt idx="0">
                  <c:v>1531</c:v>
                </c:pt>
                <c:pt idx="1">
                  <c:v>1323</c:v>
                </c:pt>
                <c:pt idx="2">
                  <c:v>1251</c:v>
                </c:pt>
                <c:pt idx="3">
                  <c:v>1342</c:v>
                </c:pt>
                <c:pt idx="4">
                  <c:v>1651</c:v>
                </c:pt>
                <c:pt idx="5">
                  <c:v>1561</c:v>
                </c:pt>
                <c:pt idx="6">
                  <c:v>1472</c:v>
                </c:pt>
                <c:pt idx="7">
                  <c:v>1786</c:v>
                </c:pt>
                <c:pt idx="8">
                  <c:v>1549</c:v>
                </c:pt>
                <c:pt idx="9">
                  <c:v>1595</c:v>
                </c:pt>
                <c:pt idx="10">
                  <c:v>1418</c:v>
                </c:pt>
                <c:pt idx="11">
                  <c:v>1473</c:v>
                </c:pt>
                <c:pt idx="12">
                  <c:v>1358</c:v>
                </c:pt>
                <c:pt idx="13">
                  <c:v>1330</c:v>
                </c:pt>
                <c:pt idx="14">
                  <c:v>1734</c:v>
                </c:pt>
                <c:pt idx="15">
                  <c:v>1407</c:v>
                </c:pt>
                <c:pt idx="16">
                  <c:v>1423</c:v>
                </c:pt>
                <c:pt idx="17">
                  <c:v>1197</c:v>
                </c:pt>
                <c:pt idx="18">
                  <c:v>1516</c:v>
                </c:pt>
                <c:pt idx="19">
                  <c:v>1500</c:v>
                </c:pt>
                <c:pt idx="20">
                  <c:v>1295</c:v>
                </c:pt>
                <c:pt idx="22">
                  <c:v>1413</c:v>
                </c:pt>
                <c:pt idx="23">
                  <c:v>1787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A5-447C-99CD-2F6B6CDAF9A3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export_6o_2025!$AS$5:$AS$28</c:f>
              <c:numCache>
                <c:formatCode>General</c:formatCode>
                <c:ptCount val="24"/>
                <c:pt idx="0">
                  <c:v>1651</c:v>
                </c:pt>
                <c:pt idx="1">
                  <c:v>1371</c:v>
                </c:pt>
                <c:pt idx="2">
                  <c:v>1308</c:v>
                </c:pt>
                <c:pt idx="3">
                  <c:v>1529</c:v>
                </c:pt>
                <c:pt idx="4">
                  <c:v>1601</c:v>
                </c:pt>
                <c:pt idx="5">
                  <c:v>1641</c:v>
                </c:pt>
                <c:pt idx="6">
                  <c:v>1387</c:v>
                </c:pt>
                <c:pt idx="7">
                  <c:v>1796</c:v>
                </c:pt>
                <c:pt idx="8">
                  <c:v>1587</c:v>
                </c:pt>
                <c:pt idx="9">
                  <c:v>1564</c:v>
                </c:pt>
                <c:pt idx="10">
                  <c:v>1546</c:v>
                </c:pt>
                <c:pt idx="11">
                  <c:v>1520</c:v>
                </c:pt>
                <c:pt idx="12">
                  <c:v>1182</c:v>
                </c:pt>
                <c:pt idx="13">
                  <c:v>1337</c:v>
                </c:pt>
                <c:pt idx="14">
                  <c:v>1495</c:v>
                </c:pt>
                <c:pt idx="15">
                  <c:v>1284</c:v>
                </c:pt>
                <c:pt idx="16">
                  <c:v>1422</c:v>
                </c:pt>
                <c:pt idx="17">
                  <c:v>1293</c:v>
                </c:pt>
                <c:pt idx="18">
                  <c:v>1207</c:v>
                </c:pt>
                <c:pt idx="19">
                  <c:v>1385</c:v>
                </c:pt>
                <c:pt idx="20">
                  <c:v>1637</c:v>
                </c:pt>
                <c:pt idx="21">
                  <c:v>1282</c:v>
                </c:pt>
                <c:pt idx="22">
                  <c:v>1758</c:v>
                </c:pt>
                <c:pt idx="23">
                  <c:v>1759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A5-447C-99CD-2F6B6CDAF9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44482512"/>
        <c:axId val="1049796384"/>
      </c:barChart>
      <c:catAx>
        <c:axId val="1044482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9796384"/>
        <c:crosses val="autoZero"/>
        <c:auto val="1"/>
        <c:lblAlgn val="ctr"/>
        <c:lblOffset val="100"/>
        <c:noMultiLvlLbl val="0"/>
      </c:catAx>
      <c:valAx>
        <c:axId val="1049796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4482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Történelem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export_6o_2025!$AP$5:$AP$28</c:f>
              <c:numCache>
                <c:formatCode>General</c:formatCode>
                <c:ptCount val="24"/>
                <c:pt idx="0">
                  <c:v>3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5</c:v>
                </c:pt>
                <c:pt idx="8">
                  <c:v>3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5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3</c:v>
                </c:pt>
                <c:pt idx="19">
                  <c:v>3</c:v>
                </c:pt>
                <c:pt idx="20">
                  <c:v>2</c:v>
                </c:pt>
                <c:pt idx="22">
                  <c:v>3</c:v>
                </c:pt>
                <c:pt idx="2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A3-4C0C-8642-C1F940AE8F4A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export_6o_2025!$D$5:$D$28</c:f>
              <c:strCache>
                <c:ptCount val="24"/>
                <c:pt idx="0">
                  <c:v>Nagy T.</c:v>
                </c:pt>
                <c:pt idx="1">
                  <c:v>Szakál B.</c:v>
                </c:pt>
                <c:pt idx="2">
                  <c:v>Horváth E.</c:v>
                </c:pt>
                <c:pt idx="3">
                  <c:v>Kondora R.</c:v>
                </c:pt>
                <c:pt idx="4">
                  <c:v>Szakál M.</c:v>
                </c:pt>
                <c:pt idx="5">
                  <c:v>Kocsi H.</c:v>
                </c:pt>
                <c:pt idx="6">
                  <c:v>Takács R.</c:v>
                </c:pt>
                <c:pt idx="7">
                  <c:v>Bertók B. B. G.</c:v>
                </c:pt>
                <c:pt idx="8">
                  <c:v>Pajor G.</c:v>
                </c:pt>
                <c:pt idx="9">
                  <c:v>Bíró B.</c:v>
                </c:pt>
                <c:pt idx="10">
                  <c:v>L854-C788</c:v>
                </c:pt>
                <c:pt idx="11">
                  <c:v>Horváth V.</c:v>
                </c:pt>
                <c:pt idx="12">
                  <c:v>Szabó D.</c:v>
                </c:pt>
                <c:pt idx="13">
                  <c:v>Szabó Á.</c:v>
                </c:pt>
                <c:pt idx="14">
                  <c:v>Zsigmond Á.</c:v>
                </c:pt>
                <c:pt idx="15">
                  <c:v>Iglódi M.</c:v>
                </c:pt>
                <c:pt idx="16">
                  <c:v>R645-G511</c:v>
                </c:pt>
                <c:pt idx="17">
                  <c:v>Mikola D.</c:v>
                </c:pt>
                <c:pt idx="18">
                  <c:v>Horváth D.</c:v>
                </c:pt>
                <c:pt idx="19">
                  <c:v>Nagy Á.</c:v>
                </c:pt>
                <c:pt idx="20">
                  <c:v>Zrínyi P.</c:v>
                </c:pt>
                <c:pt idx="21">
                  <c:v>Markielov H.</c:v>
                </c:pt>
                <c:pt idx="22">
                  <c:v>Süle M.</c:v>
                </c:pt>
                <c:pt idx="23">
                  <c:v>Fehér Á.</c:v>
                </c:pt>
              </c:strCache>
            </c:strRef>
          </c:cat>
          <c:val>
            <c:numRef>
              <c:f>export_6o_2025!$AT$5:$AT$28</c:f>
              <c:numCache>
                <c:formatCode>General</c:formatCode>
                <c:ptCount val="24"/>
                <c:pt idx="0">
                  <c:v>4</c:v>
                </c:pt>
                <c:pt idx="1">
                  <c:v>2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  <c:pt idx="7">
                  <c:v>5</c:v>
                </c:pt>
                <c:pt idx="8">
                  <c:v>4</c:v>
                </c:pt>
                <c:pt idx="9">
                  <c:v>4</c:v>
                </c:pt>
                <c:pt idx="10">
                  <c:v>3</c:v>
                </c:pt>
                <c:pt idx="11">
                  <c:v>3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2</c:v>
                </c:pt>
                <c:pt idx="20">
                  <c:v>4</c:v>
                </c:pt>
                <c:pt idx="21">
                  <c:v>2</c:v>
                </c:pt>
                <c:pt idx="22">
                  <c:v>5</c:v>
                </c:pt>
                <c:pt idx="2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A3-4C0C-8642-C1F940AE8F4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8790848"/>
        <c:axId val="1049459888"/>
      </c:barChart>
      <c:catAx>
        <c:axId val="8687908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9459888"/>
        <c:crosses val="autoZero"/>
        <c:auto val="1"/>
        <c:lblAlgn val="ctr"/>
        <c:lblOffset val="100"/>
        <c:noMultiLvlLbl val="0"/>
      </c:catAx>
      <c:valAx>
        <c:axId val="104945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8790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export_5o_2025!$E$4:$E$38</c:f>
              <c:numCache>
                <c:formatCode>General</c:formatCode>
                <c:ptCount val="35"/>
                <c:pt idx="0">
                  <c:v>1249</c:v>
                </c:pt>
                <c:pt idx="1">
                  <c:v>1553</c:v>
                </c:pt>
                <c:pt idx="2">
                  <c:v>1339</c:v>
                </c:pt>
                <c:pt idx="3">
                  <c:v>1348</c:v>
                </c:pt>
                <c:pt idx="4">
                  <c:v>1394</c:v>
                </c:pt>
                <c:pt idx="5">
                  <c:v>1473</c:v>
                </c:pt>
                <c:pt idx="6">
                  <c:v>1349</c:v>
                </c:pt>
                <c:pt idx="7">
                  <c:v>1147</c:v>
                </c:pt>
                <c:pt idx="8">
                  <c:v>1421</c:v>
                </c:pt>
                <c:pt idx="9">
                  <c:v>1376</c:v>
                </c:pt>
                <c:pt idx="10">
                  <c:v>1337</c:v>
                </c:pt>
                <c:pt idx="11">
                  <c:v>1124</c:v>
                </c:pt>
                <c:pt idx="12">
                  <c:v>1338</c:v>
                </c:pt>
                <c:pt idx="13">
                  <c:v>1510</c:v>
                </c:pt>
                <c:pt idx="14">
                  <c:v>1585</c:v>
                </c:pt>
                <c:pt idx="15">
                  <c:v>1496</c:v>
                </c:pt>
                <c:pt idx="16">
                  <c:v>1196</c:v>
                </c:pt>
                <c:pt idx="17">
                  <c:v>1201</c:v>
                </c:pt>
                <c:pt idx="18">
                  <c:v>1667</c:v>
                </c:pt>
                <c:pt idx="19">
                  <c:v>1049</c:v>
                </c:pt>
                <c:pt idx="20">
                  <c:v>1119</c:v>
                </c:pt>
                <c:pt idx="21">
                  <c:v>1288</c:v>
                </c:pt>
                <c:pt idx="22">
                  <c:v>1345</c:v>
                </c:pt>
                <c:pt idx="23">
                  <c:v>1148</c:v>
                </c:pt>
                <c:pt idx="24">
                  <c:v>1593</c:v>
                </c:pt>
                <c:pt idx="25">
                  <c:v>1580</c:v>
                </c:pt>
                <c:pt idx="26">
                  <c:v>1324</c:v>
                </c:pt>
                <c:pt idx="27">
                  <c:v>1321</c:v>
                </c:pt>
                <c:pt idx="28">
                  <c:v>1214</c:v>
                </c:pt>
                <c:pt idx="29">
                  <c:v>1786</c:v>
                </c:pt>
                <c:pt idx="30">
                  <c:v>1306</c:v>
                </c:pt>
                <c:pt idx="31">
                  <c:v>1223</c:v>
                </c:pt>
                <c:pt idx="32">
                  <c:v>1802</c:v>
                </c:pt>
                <c:pt idx="33">
                  <c:v>1284</c:v>
                </c:pt>
                <c:pt idx="34">
                  <c:v>1252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05-4896-8CFF-9C19A2D892E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export_5o_2025!$I$4:$I$38</c:f>
              <c:numCache>
                <c:formatCode>General</c:formatCode>
                <c:ptCount val="35"/>
                <c:pt idx="0">
                  <c:v>1306</c:v>
                </c:pt>
                <c:pt idx="1">
                  <c:v>1717</c:v>
                </c:pt>
                <c:pt idx="2">
                  <c:v>1490</c:v>
                </c:pt>
                <c:pt idx="3">
                  <c:v>1462</c:v>
                </c:pt>
                <c:pt idx="4">
                  <c:v>1190</c:v>
                </c:pt>
                <c:pt idx="5">
                  <c:v>1286</c:v>
                </c:pt>
                <c:pt idx="6">
                  <c:v>1336</c:v>
                </c:pt>
                <c:pt idx="7">
                  <c:v>1018</c:v>
                </c:pt>
                <c:pt idx="8">
                  <c:v>1266</c:v>
                </c:pt>
                <c:pt idx="9">
                  <c:v>1499</c:v>
                </c:pt>
                <c:pt idx="10">
                  <c:v>1652</c:v>
                </c:pt>
                <c:pt idx="11">
                  <c:v>1100</c:v>
                </c:pt>
                <c:pt idx="12">
                  <c:v>1441</c:v>
                </c:pt>
                <c:pt idx="13">
                  <c:v>1155</c:v>
                </c:pt>
                <c:pt idx="14">
                  <c:v>1380</c:v>
                </c:pt>
                <c:pt idx="15">
                  <c:v>1566</c:v>
                </c:pt>
                <c:pt idx="16">
                  <c:v>1247</c:v>
                </c:pt>
                <c:pt idx="17">
                  <c:v>1160</c:v>
                </c:pt>
                <c:pt idx="18">
                  <c:v>1607</c:v>
                </c:pt>
                <c:pt idx="19">
                  <c:v>1263</c:v>
                </c:pt>
                <c:pt idx="20">
                  <c:v>1199</c:v>
                </c:pt>
                <c:pt idx="21">
                  <c:v>1109</c:v>
                </c:pt>
                <c:pt idx="22">
                  <c:v>1281</c:v>
                </c:pt>
                <c:pt idx="23">
                  <c:v>959</c:v>
                </c:pt>
                <c:pt idx="24">
                  <c:v>1630</c:v>
                </c:pt>
                <c:pt idx="25">
                  <c:v>1710</c:v>
                </c:pt>
                <c:pt idx="26">
                  <c:v>1451</c:v>
                </c:pt>
                <c:pt idx="27">
                  <c:v>1300</c:v>
                </c:pt>
                <c:pt idx="28">
                  <c:v>1154</c:v>
                </c:pt>
                <c:pt idx="29">
                  <c:v>1658</c:v>
                </c:pt>
                <c:pt idx="30">
                  <c:v>1209</c:v>
                </c:pt>
                <c:pt idx="31">
                  <c:v>1427</c:v>
                </c:pt>
                <c:pt idx="32">
                  <c:v>2056</c:v>
                </c:pt>
                <c:pt idx="33">
                  <c:v>1467</c:v>
                </c:pt>
                <c:pt idx="34">
                  <c:v>1319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05-4896-8CFF-9C19A2D892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7404064"/>
        <c:axId val="1050598000"/>
      </c:barChart>
      <c:catAx>
        <c:axId val="867404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0598000"/>
        <c:crosses val="autoZero"/>
        <c:auto val="1"/>
        <c:lblAlgn val="ctr"/>
        <c:lblOffset val="100"/>
        <c:noMultiLvlLbl val="0"/>
      </c:catAx>
      <c:valAx>
        <c:axId val="1050598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7404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export_5o_2025!$F$4:$F$38</c:f>
              <c:numCache>
                <c:formatCode>General</c:formatCode>
                <c:ptCount val="35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  <c:pt idx="5">
                  <c:v>3</c:v>
                </c:pt>
                <c:pt idx="6">
                  <c:v>2</c:v>
                </c:pt>
                <c:pt idx="7">
                  <c:v>1</c:v>
                </c:pt>
                <c:pt idx="8">
                  <c:v>3</c:v>
                </c:pt>
                <c:pt idx="9">
                  <c:v>3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4</c:v>
                </c:pt>
                <c:pt idx="14">
                  <c:v>4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5</c:v>
                </c:pt>
                <c:pt idx="19">
                  <c:v>0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4</c:v>
                </c:pt>
                <c:pt idx="25">
                  <c:v>4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6</c:v>
                </c:pt>
                <c:pt idx="30">
                  <c:v>2</c:v>
                </c:pt>
                <c:pt idx="31">
                  <c:v>2</c:v>
                </c:pt>
                <c:pt idx="32">
                  <c:v>6</c:v>
                </c:pt>
                <c:pt idx="33">
                  <c:v>2</c:v>
                </c:pt>
                <c:pt idx="3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94-40B3-975F-241D6AFBE56B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export_5o_2025!$J$4:$J$38</c:f>
              <c:numCache>
                <c:formatCode>General</c:formatCode>
                <c:ptCount val="35"/>
                <c:pt idx="0">
                  <c:v>2</c:v>
                </c:pt>
                <c:pt idx="1">
                  <c:v>5</c:v>
                </c:pt>
                <c:pt idx="2">
                  <c:v>3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4</c:v>
                </c:pt>
                <c:pt idx="10">
                  <c:v>5</c:v>
                </c:pt>
                <c:pt idx="11">
                  <c:v>1</c:v>
                </c:pt>
                <c:pt idx="12">
                  <c:v>3</c:v>
                </c:pt>
                <c:pt idx="13">
                  <c:v>1</c:v>
                </c:pt>
                <c:pt idx="14">
                  <c:v>3</c:v>
                </c:pt>
                <c:pt idx="15">
                  <c:v>4</c:v>
                </c:pt>
                <c:pt idx="16">
                  <c:v>2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2</c:v>
                </c:pt>
                <c:pt idx="23">
                  <c:v>0</c:v>
                </c:pt>
                <c:pt idx="24">
                  <c:v>4</c:v>
                </c:pt>
                <c:pt idx="25">
                  <c:v>5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5</c:v>
                </c:pt>
                <c:pt idx="30">
                  <c:v>1</c:v>
                </c:pt>
                <c:pt idx="31">
                  <c:v>3</c:v>
                </c:pt>
                <c:pt idx="32">
                  <c:v>7</c:v>
                </c:pt>
                <c:pt idx="33">
                  <c:v>3</c:v>
                </c:pt>
                <c:pt idx="3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F94-40B3-975F-241D6AFBE5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7404864"/>
        <c:axId val="1053161488"/>
      </c:barChart>
      <c:catAx>
        <c:axId val="867404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3161488"/>
        <c:crosses val="autoZero"/>
        <c:auto val="1"/>
        <c:lblAlgn val="ctr"/>
        <c:lblOffset val="100"/>
        <c:noMultiLvlLbl val="0"/>
      </c:catAx>
      <c:valAx>
        <c:axId val="105316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67404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export_5o_2025!$K$4:$K$38</c:f>
              <c:numCache>
                <c:formatCode>General</c:formatCode>
                <c:ptCount val="35"/>
                <c:pt idx="0">
                  <c:v>1364</c:v>
                </c:pt>
                <c:pt idx="1">
                  <c:v>1427</c:v>
                </c:pt>
                <c:pt idx="2">
                  <c:v>1346</c:v>
                </c:pt>
                <c:pt idx="3">
                  <c:v>1278</c:v>
                </c:pt>
                <c:pt idx="4">
                  <c:v>1129</c:v>
                </c:pt>
                <c:pt idx="5">
                  <c:v>1342</c:v>
                </c:pt>
                <c:pt idx="6">
                  <c:v>1402</c:v>
                </c:pt>
                <c:pt idx="7">
                  <c:v>1145</c:v>
                </c:pt>
                <c:pt idx="8">
                  <c:v>1386</c:v>
                </c:pt>
                <c:pt idx="9">
                  <c:v>1263</c:v>
                </c:pt>
                <c:pt idx="10">
                  <c:v>1296</c:v>
                </c:pt>
                <c:pt idx="11">
                  <c:v>1133</c:v>
                </c:pt>
                <c:pt idx="12">
                  <c:v>1400</c:v>
                </c:pt>
                <c:pt idx="13">
                  <c:v>1100</c:v>
                </c:pt>
                <c:pt idx="14">
                  <c:v>1570</c:v>
                </c:pt>
                <c:pt idx="15">
                  <c:v>1264</c:v>
                </c:pt>
                <c:pt idx="16">
                  <c:v>1204</c:v>
                </c:pt>
                <c:pt idx="17">
                  <c:v>1229</c:v>
                </c:pt>
                <c:pt idx="18">
                  <c:v>1570</c:v>
                </c:pt>
                <c:pt idx="19">
                  <c:v>1037</c:v>
                </c:pt>
                <c:pt idx="20">
                  <c:v>1235</c:v>
                </c:pt>
                <c:pt idx="21">
                  <c:v>1261</c:v>
                </c:pt>
                <c:pt idx="22">
                  <c:v>1164</c:v>
                </c:pt>
                <c:pt idx="23">
                  <c:v>1183</c:v>
                </c:pt>
                <c:pt idx="24">
                  <c:v>1442</c:v>
                </c:pt>
                <c:pt idx="25">
                  <c:v>1247</c:v>
                </c:pt>
                <c:pt idx="26">
                  <c:v>1362</c:v>
                </c:pt>
                <c:pt idx="27">
                  <c:v>1293</c:v>
                </c:pt>
                <c:pt idx="28">
                  <c:v>1253</c:v>
                </c:pt>
                <c:pt idx="29">
                  <c:v>1617</c:v>
                </c:pt>
                <c:pt idx="30">
                  <c:v>1386</c:v>
                </c:pt>
                <c:pt idx="31">
                  <c:v>1143</c:v>
                </c:pt>
                <c:pt idx="32">
                  <c:v>1493</c:v>
                </c:pt>
                <c:pt idx="33">
                  <c:v>1336</c:v>
                </c:pt>
                <c:pt idx="34">
                  <c:v>1166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D7-494E-8B7D-1EB7EBE77756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export_5o_2025!$O$4:$O$38</c:f>
              <c:numCache>
                <c:formatCode>General</c:formatCode>
                <c:ptCount val="35"/>
                <c:pt idx="0">
                  <c:v>1457</c:v>
                </c:pt>
                <c:pt idx="1">
                  <c:v>1405</c:v>
                </c:pt>
                <c:pt idx="2">
                  <c:v>1359</c:v>
                </c:pt>
                <c:pt idx="3">
                  <c:v>1294</c:v>
                </c:pt>
                <c:pt idx="4">
                  <c:v>1177</c:v>
                </c:pt>
                <c:pt idx="5">
                  <c:v>1413</c:v>
                </c:pt>
                <c:pt idx="6">
                  <c:v>1384</c:v>
                </c:pt>
                <c:pt idx="7">
                  <c:v>1204</c:v>
                </c:pt>
                <c:pt idx="8">
                  <c:v>1362</c:v>
                </c:pt>
                <c:pt idx="9">
                  <c:v>1287</c:v>
                </c:pt>
                <c:pt idx="10">
                  <c:v>1406</c:v>
                </c:pt>
                <c:pt idx="11">
                  <c:v>936</c:v>
                </c:pt>
                <c:pt idx="12">
                  <c:v>1587</c:v>
                </c:pt>
                <c:pt idx="13">
                  <c:v>1164</c:v>
                </c:pt>
                <c:pt idx="14">
                  <c:v>1509</c:v>
                </c:pt>
                <c:pt idx="15">
                  <c:v>1433</c:v>
                </c:pt>
                <c:pt idx="16">
                  <c:v>1315</c:v>
                </c:pt>
                <c:pt idx="17">
                  <c:v>1320</c:v>
                </c:pt>
                <c:pt idx="18">
                  <c:v>1645</c:v>
                </c:pt>
                <c:pt idx="19">
                  <c:v>1243</c:v>
                </c:pt>
                <c:pt idx="20">
                  <c:v>1227</c:v>
                </c:pt>
                <c:pt idx="21">
                  <c:v>1328</c:v>
                </c:pt>
                <c:pt idx="22">
                  <c:v>1192</c:v>
                </c:pt>
                <c:pt idx="23">
                  <c:v>1173</c:v>
                </c:pt>
                <c:pt idx="24">
                  <c:v>1578</c:v>
                </c:pt>
                <c:pt idx="25">
                  <c:v>1532</c:v>
                </c:pt>
                <c:pt idx="26">
                  <c:v>1531</c:v>
                </c:pt>
                <c:pt idx="27">
                  <c:v>1359</c:v>
                </c:pt>
                <c:pt idx="28">
                  <c:v>1334</c:v>
                </c:pt>
                <c:pt idx="29">
                  <c:v>1666</c:v>
                </c:pt>
                <c:pt idx="30">
                  <c:v>1070</c:v>
                </c:pt>
                <c:pt idx="31">
                  <c:v>1247</c:v>
                </c:pt>
                <c:pt idx="32">
                  <c:v>1659</c:v>
                </c:pt>
                <c:pt idx="33">
                  <c:v>1339</c:v>
                </c:pt>
                <c:pt idx="34">
                  <c:v>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D7-494E-8B7D-1EB7EBE777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5733680"/>
        <c:axId val="1052997584"/>
      </c:barChart>
      <c:catAx>
        <c:axId val="935733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2997584"/>
        <c:crosses val="autoZero"/>
        <c:auto val="1"/>
        <c:lblAlgn val="ctr"/>
        <c:lblOffset val="100"/>
        <c:noMultiLvlLbl val="0"/>
      </c:catAx>
      <c:valAx>
        <c:axId val="105299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573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2023/2024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export_5o_2025!$L$4:$L$38</c:f>
              <c:numCache>
                <c:formatCode>General</c:formatCode>
                <c:ptCount val="3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2</c:v>
                </c:pt>
                <c:pt idx="6">
                  <c:v>2</c:v>
                </c:pt>
                <c:pt idx="7">
                  <c:v>0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3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4</c:v>
                </c:pt>
                <c:pt idx="30">
                  <c:v>2</c:v>
                </c:pt>
                <c:pt idx="31">
                  <c:v>0</c:v>
                </c:pt>
                <c:pt idx="32">
                  <c:v>3</c:v>
                </c:pt>
                <c:pt idx="33">
                  <c:v>2</c:v>
                </c:pt>
                <c:pt idx="3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7C-4EB6-A5AE-A1F5AF14C3A0}"/>
            </c:ext>
          </c:extLst>
        </c:ser>
        <c:ser>
          <c:idx val="1"/>
          <c:order val="1"/>
          <c:tx>
            <c:v>2024/2025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export_5o_2025!$P$4:$P$38</c:f>
              <c:numCache>
                <c:formatCode>General</c:formatCode>
                <c:ptCount val="35"/>
                <c:pt idx="0">
                  <c:v>3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4</c:v>
                </c:pt>
                <c:pt idx="13">
                  <c:v>0</c:v>
                </c:pt>
                <c:pt idx="14">
                  <c:v>3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4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2</c:v>
                </c:pt>
                <c:pt idx="29">
                  <c:v>4</c:v>
                </c:pt>
                <c:pt idx="30">
                  <c:v>0</c:v>
                </c:pt>
                <c:pt idx="31">
                  <c:v>1</c:v>
                </c:pt>
                <c:pt idx="32">
                  <c:v>4</c:v>
                </c:pt>
                <c:pt idx="33">
                  <c:v>2</c:v>
                </c:pt>
                <c:pt idx="3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7C-4EB6-A5AE-A1F5AF14C3A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7841376"/>
        <c:axId val="1055138352"/>
      </c:barChart>
      <c:catAx>
        <c:axId val="105784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5138352"/>
        <c:crosses val="autoZero"/>
        <c:auto val="1"/>
        <c:lblAlgn val="ctr"/>
        <c:lblOffset val="100"/>
        <c:noMultiLvlLbl val="0"/>
      </c:catAx>
      <c:valAx>
        <c:axId val="105513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784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Digitális kultúra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export_5o_2025!$AM$4:$AM$38</c:f>
              <c:numCache>
                <c:formatCode>General</c:formatCode>
                <c:ptCount val="35"/>
                <c:pt idx="0">
                  <c:v>1366</c:v>
                </c:pt>
                <c:pt idx="1">
                  <c:v>1512</c:v>
                </c:pt>
                <c:pt idx="2">
                  <c:v>1376</c:v>
                </c:pt>
                <c:pt idx="3">
                  <c:v>1327</c:v>
                </c:pt>
                <c:pt idx="4">
                  <c:v>1228</c:v>
                </c:pt>
                <c:pt idx="5">
                  <c:v>1405</c:v>
                </c:pt>
                <c:pt idx="6">
                  <c:v>1476</c:v>
                </c:pt>
                <c:pt idx="7">
                  <c:v>1084</c:v>
                </c:pt>
                <c:pt idx="8">
                  <c:v>1294</c:v>
                </c:pt>
                <c:pt idx="9">
                  <c:v>1455</c:v>
                </c:pt>
                <c:pt idx="10">
                  <c:v>1420</c:v>
                </c:pt>
                <c:pt idx="11">
                  <c:v>1187</c:v>
                </c:pt>
                <c:pt idx="12">
                  <c:v>1273</c:v>
                </c:pt>
                <c:pt idx="13">
                  <c:v>1147</c:v>
                </c:pt>
                <c:pt idx="14">
                  <c:v>1447</c:v>
                </c:pt>
                <c:pt idx="15">
                  <c:v>1379</c:v>
                </c:pt>
                <c:pt idx="16">
                  <c:v>1244</c:v>
                </c:pt>
                <c:pt idx="17">
                  <c:v>1241</c:v>
                </c:pt>
                <c:pt idx="18">
                  <c:v>1579</c:v>
                </c:pt>
                <c:pt idx="19">
                  <c:v>1286</c:v>
                </c:pt>
                <c:pt idx="20">
                  <c:v>1313</c:v>
                </c:pt>
                <c:pt idx="21">
                  <c:v>1230</c:v>
                </c:pt>
                <c:pt idx="22">
                  <c:v>1366</c:v>
                </c:pt>
                <c:pt idx="23">
                  <c:v>1186</c:v>
                </c:pt>
                <c:pt idx="24">
                  <c:v>1578</c:v>
                </c:pt>
                <c:pt idx="25">
                  <c:v>1490</c:v>
                </c:pt>
                <c:pt idx="26">
                  <c:v>1449</c:v>
                </c:pt>
                <c:pt idx="27">
                  <c:v>1392</c:v>
                </c:pt>
                <c:pt idx="28">
                  <c:v>1188</c:v>
                </c:pt>
                <c:pt idx="29">
                  <c:v>1780</c:v>
                </c:pt>
                <c:pt idx="30">
                  <c:v>1040</c:v>
                </c:pt>
                <c:pt idx="31">
                  <c:v>1293</c:v>
                </c:pt>
                <c:pt idx="32">
                  <c:v>1730</c:v>
                </c:pt>
                <c:pt idx="33">
                  <c:v>1468</c:v>
                </c:pt>
                <c:pt idx="34">
                  <c:v>1237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B-4439-BC58-23ED1EEF015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7834576"/>
        <c:axId val="1049315120"/>
      </c:barChart>
      <c:catAx>
        <c:axId val="1057834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49315120"/>
        <c:crosses val="autoZero"/>
        <c:auto val="1"/>
        <c:lblAlgn val="ctr"/>
        <c:lblOffset val="100"/>
        <c:noMultiLvlLbl val="0"/>
      </c:catAx>
      <c:valAx>
        <c:axId val="1049315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7834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Digitális kultúra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export_5o_2025!$AN$4:$AN$38</c:f>
              <c:numCache>
                <c:formatCode>General</c:formatCode>
                <c:ptCount val="35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1</c:v>
                </c:pt>
                <c:pt idx="12">
                  <c:v>2</c:v>
                </c:pt>
                <c:pt idx="13">
                  <c:v>1</c:v>
                </c:pt>
                <c:pt idx="14">
                  <c:v>3</c:v>
                </c:pt>
                <c:pt idx="15">
                  <c:v>2</c:v>
                </c:pt>
                <c:pt idx="16">
                  <c:v>1</c:v>
                </c:pt>
                <c:pt idx="17">
                  <c:v>1</c:v>
                </c:pt>
                <c:pt idx="18">
                  <c:v>4</c:v>
                </c:pt>
                <c:pt idx="19">
                  <c:v>2</c:v>
                </c:pt>
                <c:pt idx="20">
                  <c:v>2</c:v>
                </c:pt>
                <c:pt idx="21">
                  <c:v>1</c:v>
                </c:pt>
                <c:pt idx="22">
                  <c:v>2</c:v>
                </c:pt>
                <c:pt idx="23">
                  <c:v>1</c:v>
                </c:pt>
                <c:pt idx="24">
                  <c:v>4</c:v>
                </c:pt>
                <c:pt idx="25">
                  <c:v>3</c:v>
                </c:pt>
                <c:pt idx="26">
                  <c:v>3</c:v>
                </c:pt>
                <c:pt idx="27">
                  <c:v>2</c:v>
                </c:pt>
                <c:pt idx="28">
                  <c:v>1</c:v>
                </c:pt>
                <c:pt idx="29">
                  <c:v>5</c:v>
                </c:pt>
                <c:pt idx="30">
                  <c:v>0</c:v>
                </c:pt>
                <c:pt idx="31">
                  <c:v>2</c:v>
                </c:pt>
                <c:pt idx="32">
                  <c:v>5</c:v>
                </c:pt>
                <c:pt idx="33">
                  <c:v>3</c:v>
                </c:pt>
                <c:pt idx="3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86-4043-A5E3-6CFC96D29F0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35734480"/>
        <c:axId val="1052986352"/>
      </c:barChart>
      <c:catAx>
        <c:axId val="93573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2986352"/>
        <c:crosses val="autoZero"/>
        <c:auto val="1"/>
        <c:lblAlgn val="ctr"/>
        <c:lblOffset val="100"/>
        <c:noMultiLvlLbl val="0"/>
      </c:catAx>
      <c:valAx>
        <c:axId val="1052986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935734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Történelem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export_5o_2025!$AS$4:$AS$38</c:f>
              <c:numCache>
                <c:formatCode>General</c:formatCode>
                <c:ptCount val="35"/>
                <c:pt idx="0">
                  <c:v>1315</c:v>
                </c:pt>
                <c:pt idx="1">
                  <c:v>1482</c:v>
                </c:pt>
                <c:pt idx="2">
                  <c:v>1627</c:v>
                </c:pt>
                <c:pt idx="3">
                  <c:v>1292</c:v>
                </c:pt>
                <c:pt idx="4">
                  <c:v>1262</c:v>
                </c:pt>
                <c:pt idx="5">
                  <c:v>1258</c:v>
                </c:pt>
                <c:pt idx="6">
                  <c:v>1458</c:v>
                </c:pt>
                <c:pt idx="7">
                  <c:v>1066</c:v>
                </c:pt>
                <c:pt idx="8">
                  <c:v>1269</c:v>
                </c:pt>
                <c:pt idx="9">
                  <c:v>1487</c:v>
                </c:pt>
                <c:pt idx="10">
                  <c:v>1601</c:v>
                </c:pt>
                <c:pt idx="11">
                  <c:v>1044</c:v>
                </c:pt>
                <c:pt idx="12">
                  <c:v>1356</c:v>
                </c:pt>
                <c:pt idx="13">
                  <c:v>1485</c:v>
                </c:pt>
                <c:pt idx="14">
                  <c:v>1359</c:v>
                </c:pt>
                <c:pt idx="15">
                  <c:v>1427</c:v>
                </c:pt>
                <c:pt idx="16">
                  <c:v>1263</c:v>
                </c:pt>
                <c:pt idx="17">
                  <c:v>1174</c:v>
                </c:pt>
                <c:pt idx="18">
                  <c:v>1808</c:v>
                </c:pt>
                <c:pt idx="19">
                  <c:v>1246</c:v>
                </c:pt>
                <c:pt idx="20">
                  <c:v>1237</c:v>
                </c:pt>
                <c:pt idx="21">
                  <c:v>1424</c:v>
                </c:pt>
                <c:pt idx="22">
                  <c:v>1454</c:v>
                </c:pt>
                <c:pt idx="23">
                  <c:v>1217</c:v>
                </c:pt>
                <c:pt idx="24">
                  <c:v>1418</c:v>
                </c:pt>
                <c:pt idx="25">
                  <c:v>1442</c:v>
                </c:pt>
                <c:pt idx="26">
                  <c:v>1583</c:v>
                </c:pt>
                <c:pt idx="27">
                  <c:v>1347</c:v>
                </c:pt>
                <c:pt idx="28">
                  <c:v>1272</c:v>
                </c:pt>
                <c:pt idx="29">
                  <c:v>1855</c:v>
                </c:pt>
                <c:pt idx="30">
                  <c:v>1073</c:v>
                </c:pt>
                <c:pt idx="31">
                  <c:v>1254</c:v>
                </c:pt>
                <c:pt idx="32">
                  <c:v>1822</c:v>
                </c:pt>
                <c:pt idx="33">
                  <c:v>1401</c:v>
                </c:pt>
                <c:pt idx="34">
                  <c:v>1227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C8-448F-B84A-CF5348D51A5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58394928"/>
        <c:axId val="1060618992"/>
      </c:barChart>
      <c:catAx>
        <c:axId val="85839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60618992"/>
        <c:crosses val="autoZero"/>
        <c:auto val="1"/>
        <c:lblAlgn val="ctr"/>
        <c:lblOffset val="100"/>
        <c:noMultiLvlLbl val="0"/>
      </c:catAx>
      <c:valAx>
        <c:axId val="106061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85839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Történelem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v>2024/2025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export_5o_2025!$D$4:$D$38</c:f>
              <c:strCache>
                <c:ptCount val="35"/>
                <c:pt idx="0">
                  <c:v>Süle S.</c:v>
                </c:pt>
                <c:pt idx="1">
                  <c:v>Vajda M.</c:v>
                </c:pt>
                <c:pt idx="2">
                  <c:v>Kertész K.</c:v>
                </c:pt>
                <c:pt idx="3">
                  <c:v>Bigelisz R.</c:v>
                </c:pt>
                <c:pt idx="4">
                  <c:v>Szalai Zs.</c:v>
                </c:pt>
                <c:pt idx="5">
                  <c:v>Balázs G.</c:v>
                </c:pt>
                <c:pt idx="6">
                  <c:v>E197-W265</c:v>
                </c:pt>
                <c:pt idx="7">
                  <c:v>Csákány A.</c:v>
                </c:pt>
                <c:pt idx="8">
                  <c:v>E527-B762</c:v>
                </c:pt>
                <c:pt idx="9">
                  <c:v>Lónai H.</c:v>
                </c:pt>
                <c:pt idx="10">
                  <c:v>Németh R.</c:v>
                </c:pt>
                <c:pt idx="11">
                  <c:v>Biczó Á.</c:v>
                </c:pt>
                <c:pt idx="12">
                  <c:v>Borók P. Zs.</c:v>
                </c:pt>
                <c:pt idx="13">
                  <c:v>Dala D.</c:v>
                </c:pt>
                <c:pt idx="14">
                  <c:v>Nardai M.</c:v>
                </c:pt>
                <c:pt idx="15">
                  <c:v>Erőss E.</c:v>
                </c:pt>
                <c:pt idx="16">
                  <c:v>Siller Sz.</c:v>
                </c:pt>
                <c:pt idx="17">
                  <c:v>Szalai F.</c:v>
                </c:pt>
                <c:pt idx="18">
                  <c:v>Kónya I.</c:v>
                </c:pt>
                <c:pt idx="19">
                  <c:v>Kiss B.</c:v>
                </c:pt>
                <c:pt idx="20">
                  <c:v>Bertók E.</c:v>
                </c:pt>
                <c:pt idx="21">
                  <c:v>Kiss B.</c:v>
                </c:pt>
                <c:pt idx="22">
                  <c:v>Őri B.</c:v>
                </c:pt>
                <c:pt idx="23">
                  <c:v>Bejczi B.</c:v>
                </c:pt>
                <c:pt idx="24">
                  <c:v>Károlyi L.</c:v>
                </c:pt>
                <c:pt idx="25">
                  <c:v>Gájer Cs.</c:v>
                </c:pt>
                <c:pt idx="26">
                  <c:v>Csonka J.</c:v>
                </c:pt>
                <c:pt idx="27">
                  <c:v>Bécsi Z.</c:v>
                </c:pt>
                <c:pt idx="28">
                  <c:v>Kovács P.</c:v>
                </c:pt>
                <c:pt idx="29">
                  <c:v>Málik P.</c:v>
                </c:pt>
                <c:pt idx="30">
                  <c:v>Szabó J.</c:v>
                </c:pt>
                <c:pt idx="31">
                  <c:v>Baranyai L.</c:v>
                </c:pt>
                <c:pt idx="32">
                  <c:v>Fájer E.</c:v>
                </c:pt>
                <c:pt idx="33">
                  <c:v>Nyul L.</c:v>
                </c:pt>
                <c:pt idx="34">
                  <c:v>Fonyó R.</c:v>
                </c:pt>
              </c:strCache>
            </c:strRef>
          </c:cat>
          <c:val>
            <c:numRef>
              <c:f>export_5o_2025!$AT$4:$AT$38</c:f>
              <c:numCache>
                <c:formatCode>General</c:formatCode>
                <c:ptCount val="35"/>
                <c:pt idx="0">
                  <c:v>2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0</c:v>
                </c:pt>
                <c:pt idx="8">
                  <c:v>2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3</c:v>
                </c:pt>
                <c:pt idx="14">
                  <c:v>2</c:v>
                </c:pt>
                <c:pt idx="15">
                  <c:v>3</c:v>
                </c:pt>
                <c:pt idx="16">
                  <c:v>2</c:v>
                </c:pt>
                <c:pt idx="17">
                  <c:v>1</c:v>
                </c:pt>
                <c:pt idx="18">
                  <c:v>5</c:v>
                </c:pt>
                <c:pt idx="19">
                  <c:v>1</c:v>
                </c:pt>
                <c:pt idx="20">
                  <c:v>1</c:v>
                </c:pt>
                <c:pt idx="21">
                  <c:v>3</c:v>
                </c:pt>
                <c:pt idx="22">
                  <c:v>3</c:v>
                </c:pt>
                <c:pt idx="23">
                  <c:v>1</c:v>
                </c:pt>
                <c:pt idx="24">
                  <c:v>3</c:v>
                </c:pt>
                <c:pt idx="25">
                  <c:v>3</c:v>
                </c:pt>
                <c:pt idx="26">
                  <c:v>4</c:v>
                </c:pt>
                <c:pt idx="27">
                  <c:v>2</c:v>
                </c:pt>
                <c:pt idx="28">
                  <c:v>2</c:v>
                </c:pt>
                <c:pt idx="29">
                  <c:v>6</c:v>
                </c:pt>
                <c:pt idx="30">
                  <c:v>0</c:v>
                </c:pt>
                <c:pt idx="31">
                  <c:v>2</c:v>
                </c:pt>
                <c:pt idx="32">
                  <c:v>5</c:v>
                </c:pt>
                <c:pt idx="33">
                  <c:v>3</c:v>
                </c:pt>
                <c:pt idx="3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E5-4D5D-BC6F-E365D834F7A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057841376"/>
        <c:axId val="1058691184"/>
      </c:barChart>
      <c:catAx>
        <c:axId val="1057841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8691184"/>
        <c:crosses val="autoZero"/>
        <c:auto val="1"/>
        <c:lblAlgn val="ctr"/>
        <c:lblOffset val="100"/>
        <c:noMultiLvlLbl val="0"/>
      </c:catAx>
      <c:valAx>
        <c:axId val="1058691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057841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'export(20)'!$D$4:$D$27</c:f>
              <c:strCache>
                <c:ptCount val="24"/>
                <c:pt idx="0">
                  <c:v>D871-H379</c:v>
                </c:pt>
                <c:pt idx="1">
                  <c:v>Dan G.</c:v>
                </c:pt>
                <c:pt idx="2">
                  <c:v>Rövid-S. B.</c:v>
                </c:pt>
                <c:pt idx="3">
                  <c:v>F793-M516</c:v>
                </c:pt>
                <c:pt idx="4">
                  <c:v>Pintér D.</c:v>
                </c:pt>
                <c:pt idx="5">
                  <c:v>Mikola Á.</c:v>
                </c:pt>
                <c:pt idx="6">
                  <c:v>Márkus B.</c:v>
                </c:pt>
                <c:pt idx="7">
                  <c:v>Kondora B.</c:v>
                </c:pt>
                <c:pt idx="8">
                  <c:v>Czibók D.</c:v>
                </c:pt>
                <c:pt idx="9">
                  <c:v>Nyári Z.</c:v>
                </c:pt>
                <c:pt idx="10">
                  <c:v>Fábián N.</c:v>
                </c:pt>
                <c:pt idx="11">
                  <c:v>Füsti-M. D.</c:v>
                </c:pt>
                <c:pt idx="12">
                  <c:v>Schrammer P.</c:v>
                </c:pt>
                <c:pt idx="13">
                  <c:v>Stipsits B.</c:v>
                </c:pt>
                <c:pt idx="14">
                  <c:v>Németh N.</c:v>
                </c:pt>
                <c:pt idx="15">
                  <c:v>Bertók-B. B.A.</c:v>
                </c:pt>
                <c:pt idx="16">
                  <c:v>Kiss K.</c:v>
                </c:pt>
                <c:pt idx="17">
                  <c:v>Milkovics M.</c:v>
                </c:pt>
                <c:pt idx="18">
                  <c:v>Vajda A.</c:v>
                </c:pt>
                <c:pt idx="19">
                  <c:v>Háry P.</c:v>
                </c:pt>
                <c:pt idx="20">
                  <c:v>Pajor D.</c:v>
                </c:pt>
                <c:pt idx="21">
                  <c:v>Berghoffer M.</c:v>
                </c:pt>
                <c:pt idx="22">
                  <c:v>Bödő B.</c:v>
                </c:pt>
                <c:pt idx="23">
                  <c:v>Takács R.</c:v>
                </c:pt>
              </c:strCache>
            </c:strRef>
          </c:cat>
          <c:val>
            <c:numRef>
              <c:f>'export(20)'!$I$4:$I$27</c:f>
              <c:numCache>
                <c:formatCode>General</c:formatCode>
                <c:ptCount val="24"/>
                <c:pt idx="0">
                  <c:v>1247</c:v>
                </c:pt>
                <c:pt idx="1">
                  <c:v>1346</c:v>
                </c:pt>
                <c:pt idx="2">
                  <c:v>1794</c:v>
                </c:pt>
                <c:pt idx="3">
                  <c:v>1191</c:v>
                </c:pt>
                <c:pt idx="4">
                  <c:v>1509</c:v>
                </c:pt>
                <c:pt idx="5">
                  <c:v>1341</c:v>
                </c:pt>
                <c:pt idx="6">
                  <c:v>1383</c:v>
                </c:pt>
                <c:pt idx="7">
                  <c:v>1521</c:v>
                </c:pt>
                <c:pt idx="8">
                  <c:v>1379</c:v>
                </c:pt>
                <c:pt idx="9">
                  <c:v>1207</c:v>
                </c:pt>
                <c:pt idx="10">
                  <c:v>938</c:v>
                </c:pt>
                <c:pt idx="11">
                  <c:v>1226</c:v>
                </c:pt>
                <c:pt idx="12">
                  <c:v>1131</c:v>
                </c:pt>
                <c:pt idx="13">
                  <c:v>1411</c:v>
                </c:pt>
                <c:pt idx="14">
                  <c:v>1649</c:v>
                </c:pt>
                <c:pt idx="15">
                  <c:v>1836</c:v>
                </c:pt>
                <c:pt idx="16">
                  <c:v>1150</c:v>
                </c:pt>
                <c:pt idx="17">
                  <c:v>1371</c:v>
                </c:pt>
                <c:pt idx="18">
                  <c:v>1437</c:v>
                </c:pt>
                <c:pt idx="19">
                  <c:v>1550</c:v>
                </c:pt>
                <c:pt idx="20">
                  <c:v>1504</c:v>
                </c:pt>
                <c:pt idx="21">
                  <c:v>1258</c:v>
                </c:pt>
                <c:pt idx="22">
                  <c:v>1448</c:v>
                </c:pt>
                <c:pt idx="23">
                  <c:v>1247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5F-4E0C-A24E-41C4BCB2EB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06475663"/>
        <c:axId val="1506476079"/>
      </c:barChart>
      <c:catAx>
        <c:axId val="1506475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06476079"/>
        <c:crosses val="autoZero"/>
        <c:auto val="1"/>
        <c:lblAlgn val="ctr"/>
        <c:lblOffset val="100"/>
        <c:noMultiLvlLbl val="0"/>
      </c:catAx>
      <c:valAx>
        <c:axId val="15064760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06475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Szövegértés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'export(20)'!$D$4:$D$27</c:f>
              <c:strCache>
                <c:ptCount val="24"/>
                <c:pt idx="0">
                  <c:v>D871-H379</c:v>
                </c:pt>
                <c:pt idx="1">
                  <c:v>Dan G.</c:v>
                </c:pt>
                <c:pt idx="2">
                  <c:v>Rövid-S. B.</c:v>
                </c:pt>
                <c:pt idx="3">
                  <c:v>F793-M516</c:v>
                </c:pt>
                <c:pt idx="4">
                  <c:v>Pintér D.</c:v>
                </c:pt>
                <c:pt idx="5">
                  <c:v>Mikola Á.</c:v>
                </c:pt>
                <c:pt idx="6">
                  <c:v>Márkus B.</c:v>
                </c:pt>
                <c:pt idx="7">
                  <c:v>Kondora B.</c:v>
                </c:pt>
                <c:pt idx="8">
                  <c:v>Czibók D.</c:v>
                </c:pt>
                <c:pt idx="9">
                  <c:v>Nyári Z.</c:v>
                </c:pt>
                <c:pt idx="10">
                  <c:v>Fábián N.</c:v>
                </c:pt>
                <c:pt idx="11">
                  <c:v>Füsti-M. D.</c:v>
                </c:pt>
                <c:pt idx="12">
                  <c:v>Schrammer P.</c:v>
                </c:pt>
                <c:pt idx="13">
                  <c:v>Stipsits B.</c:v>
                </c:pt>
                <c:pt idx="14">
                  <c:v>Németh N.</c:v>
                </c:pt>
                <c:pt idx="15">
                  <c:v>Bertók-B. B.A.</c:v>
                </c:pt>
                <c:pt idx="16">
                  <c:v>Kiss K.</c:v>
                </c:pt>
                <c:pt idx="17">
                  <c:v>Milkovics M.</c:v>
                </c:pt>
                <c:pt idx="18">
                  <c:v>Vajda A.</c:v>
                </c:pt>
                <c:pt idx="19">
                  <c:v>Háry P.</c:v>
                </c:pt>
                <c:pt idx="20">
                  <c:v>Pajor D.</c:v>
                </c:pt>
                <c:pt idx="21">
                  <c:v>Berghoffer M.</c:v>
                </c:pt>
                <c:pt idx="22">
                  <c:v>Bödő B.</c:v>
                </c:pt>
                <c:pt idx="23">
                  <c:v>Takács R.</c:v>
                </c:pt>
              </c:strCache>
            </c:strRef>
          </c:cat>
          <c:val>
            <c:numRef>
              <c:f>'export(20)'!$J$4:$J$27</c:f>
              <c:numCache>
                <c:formatCode>General</c:formatCode>
                <c:ptCount val="24"/>
                <c:pt idx="0">
                  <c:v>2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  <c:pt idx="4">
                  <c:v>4</c:v>
                </c:pt>
                <c:pt idx="5">
                  <c:v>2</c:v>
                </c:pt>
                <c:pt idx="6">
                  <c:v>3</c:v>
                </c:pt>
                <c:pt idx="7">
                  <c:v>4</c:v>
                </c:pt>
                <c:pt idx="8">
                  <c:v>3</c:v>
                </c:pt>
                <c:pt idx="9">
                  <c:v>1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3</c:v>
                </c:pt>
                <c:pt idx="14">
                  <c:v>5</c:v>
                </c:pt>
                <c:pt idx="15">
                  <c:v>6</c:v>
                </c:pt>
                <c:pt idx="16">
                  <c:v>1</c:v>
                </c:pt>
                <c:pt idx="17">
                  <c:v>3</c:v>
                </c:pt>
                <c:pt idx="18">
                  <c:v>3</c:v>
                </c:pt>
                <c:pt idx="19">
                  <c:v>4</c:v>
                </c:pt>
                <c:pt idx="20">
                  <c:v>4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6B-40CD-9D4F-2AC339F59BC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67930767"/>
        <c:axId val="1467931183"/>
      </c:barChart>
      <c:catAx>
        <c:axId val="1467930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67931183"/>
        <c:crosses val="autoZero"/>
        <c:auto val="1"/>
        <c:lblAlgn val="ctr"/>
        <c:lblOffset val="100"/>
        <c:noMultiLvlLbl val="0"/>
      </c:catAx>
      <c:valAx>
        <c:axId val="1467931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67930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'export(20)'!$D$4:$D$27</c:f>
              <c:strCache>
                <c:ptCount val="24"/>
                <c:pt idx="0">
                  <c:v>D871-H379</c:v>
                </c:pt>
                <c:pt idx="1">
                  <c:v>Dan G.</c:v>
                </c:pt>
                <c:pt idx="2">
                  <c:v>Rövid-S. B.</c:v>
                </c:pt>
                <c:pt idx="3">
                  <c:v>F793-M516</c:v>
                </c:pt>
                <c:pt idx="4">
                  <c:v>Pintér D.</c:v>
                </c:pt>
                <c:pt idx="5">
                  <c:v>Mikola Á.</c:v>
                </c:pt>
                <c:pt idx="6">
                  <c:v>Márkus B.</c:v>
                </c:pt>
                <c:pt idx="7">
                  <c:v>Kondora B.</c:v>
                </c:pt>
                <c:pt idx="8">
                  <c:v>Czibók D.</c:v>
                </c:pt>
                <c:pt idx="9">
                  <c:v>Nyári Z.</c:v>
                </c:pt>
                <c:pt idx="10">
                  <c:v>Fábián N.</c:v>
                </c:pt>
                <c:pt idx="11">
                  <c:v>Füsti-M. D.</c:v>
                </c:pt>
                <c:pt idx="12">
                  <c:v>Schrammer P.</c:v>
                </c:pt>
                <c:pt idx="13">
                  <c:v>Stipsits B.</c:v>
                </c:pt>
                <c:pt idx="14">
                  <c:v>Németh N.</c:v>
                </c:pt>
                <c:pt idx="15">
                  <c:v>Bertók-B. B.A.</c:v>
                </c:pt>
                <c:pt idx="16">
                  <c:v>Kiss K.</c:v>
                </c:pt>
                <c:pt idx="17">
                  <c:v>Milkovics M.</c:v>
                </c:pt>
                <c:pt idx="18">
                  <c:v>Vajda A.</c:v>
                </c:pt>
                <c:pt idx="19">
                  <c:v>Háry P.</c:v>
                </c:pt>
                <c:pt idx="20">
                  <c:v>Pajor D.</c:v>
                </c:pt>
                <c:pt idx="21">
                  <c:v>Berghoffer M.</c:v>
                </c:pt>
                <c:pt idx="22">
                  <c:v>Bödő B.</c:v>
                </c:pt>
                <c:pt idx="23">
                  <c:v>Takács R.</c:v>
                </c:pt>
              </c:strCache>
            </c:strRef>
          </c:cat>
          <c:val>
            <c:numRef>
              <c:f>'export(20)'!$O$4:$O$27</c:f>
              <c:numCache>
                <c:formatCode>General</c:formatCode>
                <c:ptCount val="24"/>
                <c:pt idx="0">
                  <c:v>1195</c:v>
                </c:pt>
                <c:pt idx="1">
                  <c:v>1345</c:v>
                </c:pt>
                <c:pt idx="2">
                  <c:v>1605</c:v>
                </c:pt>
                <c:pt idx="3">
                  <c:v>1059</c:v>
                </c:pt>
                <c:pt idx="4">
                  <c:v>1476</c:v>
                </c:pt>
                <c:pt idx="5">
                  <c:v>1370</c:v>
                </c:pt>
                <c:pt idx="6">
                  <c:v>1280</c:v>
                </c:pt>
                <c:pt idx="7">
                  <c:v>1458</c:v>
                </c:pt>
                <c:pt idx="8">
                  <c:v>1359</c:v>
                </c:pt>
                <c:pt idx="9">
                  <c:v>1108</c:v>
                </c:pt>
                <c:pt idx="10">
                  <c:v>1230</c:v>
                </c:pt>
                <c:pt idx="11">
                  <c:v>1154</c:v>
                </c:pt>
                <c:pt idx="12">
                  <c:v>1069</c:v>
                </c:pt>
                <c:pt idx="13">
                  <c:v>1236</c:v>
                </c:pt>
                <c:pt idx="14">
                  <c:v>1441</c:v>
                </c:pt>
                <c:pt idx="15">
                  <c:v>1500</c:v>
                </c:pt>
                <c:pt idx="16">
                  <c:v>1207</c:v>
                </c:pt>
                <c:pt idx="17">
                  <c:v>1096</c:v>
                </c:pt>
                <c:pt idx="18">
                  <c:v>1306</c:v>
                </c:pt>
                <c:pt idx="19">
                  <c:v>1620</c:v>
                </c:pt>
                <c:pt idx="20">
                  <c:v>1384</c:v>
                </c:pt>
                <c:pt idx="21">
                  <c:v>1301</c:v>
                </c:pt>
                <c:pt idx="22">
                  <c:v>1515</c:v>
                </c:pt>
                <c:pt idx="23">
                  <c:v>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E4-46E8-B397-00490584238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76959503"/>
        <c:axId val="1476959919"/>
      </c:barChart>
      <c:catAx>
        <c:axId val="147695950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76959919"/>
        <c:crosses val="autoZero"/>
        <c:auto val="1"/>
        <c:lblAlgn val="ctr"/>
        <c:lblOffset val="100"/>
        <c:noMultiLvlLbl val="0"/>
      </c:catAx>
      <c:valAx>
        <c:axId val="14769599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47695950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u-H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hu-HU" b="1"/>
              <a:t>Matematika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hu-H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hu-H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'export(20)'!$D$4:$D$27</c:f>
              <c:strCache>
                <c:ptCount val="24"/>
                <c:pt idx="0">
                  <c:v>D871-H379</c:v>
                </c:pt>
                <c:pt idx="1">
                  <c:v>Dan G.</c:v>
                </c:pt>
                <c:pt idx="2">
                  <c:v>Rövid-S. B.</c:v>
                </c:pt>
                <c:pt idx="3">
                  <c:v>F793-M516</c:v>
                </c:pt>
                <c:pt idx="4">
                  <c:v>Pintér D.</c:v>
                </c:pt>
                <c:pt idx="5">
                  <c:v>Mikola Á.</c:v>
                </c:pt>
                <c:pt idx="6">
                  <c:v>Márkus B.</c:v>
                </c:pt>
                <c:pt idx="7">
                  <c:v>Kondora B.</c:v>
                </c:pt>
                <c:pt idx="8">
                  <c:v>Czibók D.</c:v>
                </c:pt>
                <c:pt idx="9">
                  <c:v>Nyári Z.</c:v>
                </c:pt>
                <c:pt idx="10">
                  <c:v>Fábián N.</c:v>
                </c:pt>
                <c:pt idx="11">
                  <c:v>Füsti-M. D.</c:v>
                </c:pt>
                <c:pt idx="12">
                  <c:v>Schrammer P.</c:v>
                </c:pt>
                <c:pt idx="13">
                  <c:v>Stipsits B.</c:v>
                </c:pt>
                <c:pt idx="14">
                  <c:v>Németh N.</c:v>
                </c:pt>
                <c:pt idx="15">
                  <c:v>Bertók-B. B.A.</c:v>
                </c:pt>
                <c:pt idx="16">
                  <c:v>Kiss K.</c:v>
                </c:pt>
                <c:pt idx="17">
                  <c:v>Milkovics M.</c:v>
                </c:pt>
                <c:pt idx="18">
                  <c:v>Vajda A.</c:v>
                </c:pt>
                <c:pt idx="19">
                  <c:v>Háry P.</c:v>
                </c:pt>
                <c:pt idx="20">
                  <c:v>Pajor D.</c:v>
                </c:pt>
                <c:pt idx="21">
                  <c:v>Berghoffer M.</c:v>
                </c:pt>
                <c:pt idx="22">
                  <c:v>Bödő B.</c:v>
                </c:pt>
                <c:pt idx="23">
                  <c:v>Takács R.</c:v>
                </c:pt>
              </c:strCache>
            </c:strRef>
          </c:cat>
          <c:val>
            <c:numRef>
              <c:f>'export(20)'!$P$4:$P$27</c:f>
              <c:numCache>
                <c:formatCode>General</c:formatCode>
                <c:ptCount val="24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0</c:v>
                </c:pt>
                <c:pt idx="4">
                  <c:v>3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2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3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2</c:v>
                </c:pt>
                <c:pt idx="19">
                  <c:v>4</c:v>
                </c:pt>
                <c:pt idx="20">
                  <c:v>2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C6-49FB-8CFC-DCBFAF330ED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82278527"/>
        <c:axId val="1582261055"/>
      </c:barChart>
      <c:catAx>
        <c:axId val="1582278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82261055"/>
        <c:crosses val="autoZero"/>
        <c:auto val="1"/>
        <c:lblAlgn val="ctr"/>
        <c:lblOffset val="100"/>
        <c:noMultiLvlLbl val="0"/>
      </c:catAx>
      <c:valAx>
        <c:axId val="1582261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hu-HU"/>
          </a:p>
        </c:txPr>
        <c:crossAx val="15822785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hu-H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47.wmf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48B07-2C06-4CF2-8E91-F7385E71E2CB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936D4-0671-4B70-A95D-BFBC9A35DA5B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7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DDD67DAC-232D-4042-B5C0-E64770A42A28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ECD2C-79BD-4B90-B3FA-E3B19B3FF97B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9FDB6-7A26-4DBB-9BB0-088C0534314D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E7C72F-E0F0-449A-A903-6D7865ED3EFA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1207D-C9F3-42EA-960B-DC9955B358C7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827A6-8947-4115-8D9E-E89B1EC0518D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60A6F-F31A-4CA3-B222-0B3C224FF998}" type="datetimeFigureOut">
              <a:rPr lang="en-US" dirty="0"/>
              <a:t>7/1/2026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069D4-B020-4602-B87C-B094679675DF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C11EA-3D59-4DFE-9385-0A032B3191AF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648A1663-7765-4EF4-B97F-A02E70C6265E}" type="datetimeFigureOut">
              <a:rPr lang="en-US" dirty="0"/>
              <a:t>7/1/2026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7.wmf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9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0.wmf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3.wmf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17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18.wmf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1.wm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40.w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2.w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3.wmf"/><Relationship Id="rId4" Type="http://schemas.openxmlformats.org/officeDocument/2006/relationships/oleObject" Target="../embeddings/oleObject14.bin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45.wmf"/><Relationship Id="rId4" Type="http://schemas.openxmlformats.org/officeDocument/2006/relationships/oleObject" Target="../embeddings/oleObject15.bin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16.bin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C5795F4-A12E-AEB3-DF7E-BC785C68F6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10231958" cy="3035808"/>
          </a:xfrm>
        </p:spPr>
        <p:txBody>
          <a:bodyPr/>
          <a:lstStyle/>
          <a:p>
            <a:r>
              <a:rPr lang="hu-HU" sz="6600" dirty="0"/>
              <a:t>Kompetenciamérés</a:t>
            </a:r>
          </a:p>
        </p:txBody>
      </p:sp>
      <p:sp>
        <p:nvSpPr>
          <p:cNvPr id="5" name="Alcím 4">
            <a:extLst>
              <a:ext uri="{FF2B5EF4-FFF2-40B4-BE49-F238E27FC236}">
                <a16:creationId xmlns:a16="http://schemas.microsoft.com/office/drawing/2014/main" id="{FF8AEE2D-BD98-2FDD-D136-ACBAD4A3BF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/>
              <a:t>Elemzés, összehasonlítás 2024/2025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B961A76-4733-E739-2320-8B339263508C}"/>
              </a:ext>
            </a:extLst>
          </p:cNvPr>
          <p:cNvSpPr txBox="1"/>
          <p:nvPr/>
        </p:nvSpPr>
        <p:spPr>
          <a:xfrm>
            <a:off x="6645349" y="5897869"/>
            <a:ext cx="4274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err="1"/>
              <a:t>Hőbér</a:t>
            </a:r>
            <a:r>
              <a:rPr lang="hu-HU" b="1" dirty="0"/>
              <a:t> Szabolcs</a:t>
            </a:r>
          </a:p>
          <a:p>
            <a:r>
              <a:rPr lang="hu-HU" dirty="0"/>
              <a:t>Zichy Antónia Általános Iskola</a:t>
            </a:r>
          </a:p>
        </p:txBody>
      </p:sp>
    </p:spTree>
    <p:extLst>
      <p:ext uri="{BB962C8B-B14F-4D97-AF65-F5344CB8AC3E}">
        <p14:creationId xmlns:p14="http://schemas.microsoft.com/office/powerpoint/2010/main" val="22896260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50BEA3-5CC1-6EF1-085A-ACEB2EBBD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964" y="2974109"/>
            <a:ext cx="9738545" cy="766618"/>
          </a:xfrm>
        </p:spPr>
        <p:txBody>
          <a:bodyPr>
            <a:normAutofit fontScale="90000"/>
          </a:bodyPr>
          <a:lstStyle/>
          <a:p>
            <a:r>
              <a:rPr lang="hu-HU" sz="10700" dirty="0"/>
              <a:t>8. évfolyam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D66D494-13FD-181C-76E1-B36436F5D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2024/2025-ös tanév </a:t>
            </a:r>
          </a:p>
        </p:txBody>
      </p:sp>
    </p:spTree>
    <p:extLst>
      <p:ext uri="{BB962C8B-B14F-4D97-AF65-F5344CB8AC3E}">
        <p14:creationId xmlns:p14="http://schemas.microsoft.com/office/powerpoint/2010/main" val="19527477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56" name="Rectangle 55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85AC126-2877-5449-186E-C864B1CA7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Szövegértés</a:t>
            </a:r>
            <a:r>
              <a:rPr lang="hu-HU" sz="48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8.</a:t>
            </a:r>
            <a:endParaRPr lang="en-US" sz="48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66" name="Oval 65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3829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B6C3132E-CAF8-DBC8-D847-AD922CF7D39E}"/>
              </a:ext>
            </a:extLst>
          </p:cNvPr>
          <p:cNvSpPr txBox="1"/>
          <p:nvPr/>
        </p:nvSpPr>
        <p:spPr>
          <a:xfrm>
            <a:off x="1089251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425"/>
            <a:ext cx="12407812" cy="288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81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8C250BAC-DEDB-81AF-6D3B-3A5990CD38E9}"/>
              </a:ext>
            </a:extLst>
          </p:cNvPr>
          <p:cNvSpPr txBox="1"/>
          <p:nvPr/>
        </p:nvSpPr>
        <p:spPr>
          <a:xfrm>
            <a:off x="629887" y="607865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Objektum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7482950"/>
              </p:ext>
            </p:extLst>
          </p:nvPr>
        </p:nvGraphicFramePr>
        <p:xfrm>
          <a:off x="1326017" y="347419"/>
          <a:ext cx="8332334" cy="57312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r:id="rId3" imgW="11987280" imgH="8241120" progId="">
                  <p:embed/>
                </p:oleObj>
              </mc:Choice>
              <mc:Fallback>
                <p:oleObj r:id="rId3" imgW="11987280" imgH="82411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6017" y="347419"/>
                        <a:ext cx="8332334" cy="57312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40789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E53BA02-B01E-CBAC-F4DB-B7EF912F77CC}"/>
              </a:ext>
            </a:extLst>
          </p:cNvPr>
          <p:cNvSpPr txBox="1"/>
          <p:nvPr/>
        </p:nvSpPr>
        <p:spPr>
          <a:xfrm>
            <a:off x="543292" y="631245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4799961"/>
              </p:ext>
            </p:extLst>
          </p:nvPr>
        </p:nvGraphicFramePr>
        <p:xfrm>
          <a:off x="1700214" y="271464"/>
          <a:ext cx="8183388" cy="5802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r:id="rId3" imgW="11860200" imgH="8406000" progId="">
                  <p:embed/>
                </p:oleObj>
              </mc:Choice>
              <mc:Fallback>
                <p:oleObj r:id="rId3" imgW="11860200" imgH="8406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00214" y="271464"/>
                        <a:ext cx="8183388" cy="5802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3520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3A2BCEE-35B7-427D-4381-B07294F1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Matematika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8.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6383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7EA717C1-2834-91DE-9850-89FFC4138D23}"/>
              </a:ext>
            </a:extLst>
          </p:cNvPr>
          <p:cNvSpPr txBox="1"/>
          <p:nvPr/>
        </p:nvSpPr>
        <p:spPr>
          <a:xfrm>
            <a:off x="708150" y="6000997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077" y="948316"/>
            <a:ext cx="11706499" cy="354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2243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8C250BAC-DEDB-81AF-6D3B-3A5990CD38E9}"/>
              </a:ext>
            </a:extLst>
          </p:cNvPr>
          <p:cNvSpPr txBox="1"/>
          <p:nvPr/>
        </p:nvSpPr>
        <p:spPr>
          <a:xfrm>
            <a:off x="428299" y="6298168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0850613"/>
              </p:ext>
            </p:extLst>
          </p:nvPr>
        </p:nvGraphicFramePr>
        <p:xfrm>
          <a:off x="1604281" y="439510"/>
          <a:ext cx="8302407" cy="57816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1" r:id="rId3" imgW="10526760" imgH="7339680" progId="">
                  <p:embed/>
                </p:oleObj>
              </mc:Choice>
              <mc:Fallback>
                <p:oleObj r:id="rId3" imgW="10526760" imgH="7339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04281" y="439510"/>
                        <a:ext cx="8302407" cy="57816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56396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E53BA02-B01E-CBAC-F4DB-B7EF912F77CC}"/>
              </a:ext>
            </a:extLst>
          </p:cNvPr>
          <p:cNvSpPr txBox="1"/>
          <p:nvPr/>
        </p:nvSpPr>
        <p:spPr>
          <a:xfrm>
            <a:off x="491096" y="62231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598338"/>
              </p:ext>
            </p:extLst>
          </p:nvPr>
        </p:nvGraphicFramePr>
        <p:xfrm>
          <a:off x="1383167" y="291874"/>
          <a:ext cx="8814026" cy="56940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5" r:id="rId3" imgW="12888720" imgH="8330040" progId="">
                  <p:embed/>
                </p:oleObj>
              </mc:Choice>
              <mc:Fallback>
                <p:oleObj r:id="rId3" imgW="12888720" imgH="83300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83167" y="291874"/>
                        <a:ext cx="8814026" cy="56940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2007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B772151-08C0-D7C7-8B91-B8CE3A432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Természettudomány</a:t>
            </a:r>
            <a:r>
              <a:rPr lang="hu-HU" sz="32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8.</a:t>
            </a:r>
            <a:endParaRPr lang="en-US" sz="32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35927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27D38DFC-0F12-D46F-001D-246A68425FAF}"/>
              </a:ext>
            </a:extLst>
          </p:cNvPr>
          <p:cNvSpPr txBox="1"/>
          <p:nvPr/>
        </p:nvSpPr>
        <p:spPr>
          <a:xfrm>
            <a:off x="723819" y="616166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2" y="1854553"/>
            <a:ext cx="10058400" cy="234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155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EA2F41BA-BA53-5543-02A1-8AF1429B6ECA}"/>
              </a:ext>
            </a:extLst>
          </p:cNvPr>
          <p:cNvSpPr txBox="1"/>
          <p:nvPr/>
        </p:nvSpPr>
        <p:spPr>
          <a:xfrm>
            <a:off x="479999" y="643036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1395568"/>
              </p:ext>
            </p:extLst>
          </p:nvPr>
        </p:nvGraphicFramePr>
        <p:xfrm>
          <a:off x="1638300" y="547688"/>
          <a:ext cx="8915400" cy="5762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7" r:id="rId3" imgW="11872800" imgH="7682400" progId="">
                  <p:embed/>
                </p:oleObj>
              </mc:Choice>
              <mc:Fallback>
                <p:oleObj r:id="rId3" imgW="11872800" imgH="76824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8300" y="547688"/>
                        <a:ext cx="8915400" cy="5762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7309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0D85B6B-C31D-75B4-C774-14C368D9FC74}"/>
              </a:ext>
            </a:extLst>
          </p:cNvPr>
          <p:cNvSpPr txBox="1"/>
          <p:nvPr/>
        </p:nvSpPr>
        <p:spPr>
          <a:xfrm>
            <a:off x="960290" y="630185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43920920"/>
              </p:ext>
            </p:extLst>
          </p:nvPr>
        </p:nvGraphicFramePr>
        <p:xfrm>
          <a:off x="1637620" y="515031"/>
          <a:ext cx="7816623" cy="5564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1" r:id="rId3" imgW="13066560" imgH="9307800" progId="">
                  <p:embed/>
                </p:oleObj>
              </mc:Choice>
              <mc:Fallback>
                <p:oleObj r:id="rId3" imgW="13066560" imgH="9307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37620" y="515031"/>
                        <a:ext cx="7816623" cy="5564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9751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CFD075-4A20-4C52-2075-4C2B2C01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Német</a:t>
            </a:r>
            <a:r>
              <a:rPr lang="en-US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66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nyelv</a:t>
            </a:r>
            <a:r>
              <a:rPr lang="hu-HU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8.</a:t>
            </a:r>
            <a:endParaRPr lang="en-US" sz="66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91086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ím 3">
            <a:extLst>
              <a:ext uri="{FF2B5EF4-FFF2-40B4-BE49-F238E27FC236}">
                <a16:creationId xmlns:a16="http://schemas.microsoft.com/office/drawing/2014/main" id="{EB715D6F-8CA4-E590-5105-6181EB73A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211" y="324129"/>
            <a:ext cx="10058400" cy="1609344"/>
          </a:xfrm>
        </p:spPr>
        <p:txBody>
          <a:bodyPr/>
          <a:lstStyle/>
          <a:p>
            <a:r>
              <a:rPr lang="hu-HU" dirty="0"/>
              <a:t>VÁLTOZÁS</a:t>
            </a:r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91A9C568-8531-E2E8-72A7-86A19B831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225" y="324129"/>
            <a:ext cx="6515100" cy="513397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7D266BD2-2739-0C1B-FABA-CBF2610225AB}"/>
              </a:ext>
            </a:extLst>
          </p:cNvPr>
          <p:cNvSpPr txBox="1"/>
          <p:nvPr/>
        </p:nvSpPr>
        <p:spPr>
          <a:xfrm>
            <a:off x="554183" y="1801091"/>
            <a:ext cx="4572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hu-HU" b="0" i="0" dirty="0">
                <a:solidFill>
                  <a:srgbClr val="0C0C0C"/>
                </a:solidFill>
                <a:effectLst/>
                <a:latin typeface="Roboto" panose="02000000000000000000" pitchFamily="2" charset="0"/>
              </a:rPr>
              <a:t>A nyelvi mérések esetén a 2022/2023-as mérés végleges és a 2023/2024-es mérés előzetes eredményeinél a régi szintbesorolás szerint láthatók az eredmények (melyet a szint megnevezése után szereplő 1-es szám jelez), a 2023/2024-es mérés végleges eredményeinél az új szintbesorolás szerint jelennek meg a tanulók eredményei (melyet a képességszint megnevezése után szereplő 2-es szám jelez).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604684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425E90CD-FFB5-7EDE-661F-1B87E1CFB809}"/>
              </a:ext>
            </a:extLst>
          </p:cNvPr>
          <p:cNvSpPr txBox="1"/>
          <p:nvPr/>
        </p:nvSpPr>
        <p:spPr>
          <a:xfrm>
            <a:off x="363905" y="617311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C5772526-FD03-467D-A7C6-32CB25306E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52590"/>
            <a:ext cx="12192000" cy="3309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7403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D6588A1-0681-83BB-FBF2-3AE09617AA7A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7E63BE9C-3105-46CD-B04C-C3F91683EB0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56122898"/>
              </p:ext>
            </p:extLst>
          </p:nvPr>
        </p:nvGraphicFramePr>
        <p:xfrm>
          <a:off x="2214562" y="857250"/>
          <a:ext cx="7873335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85337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5A853-07B9-8A3B-3803-3D4869AB3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D4F08FC-787D-3488-DE2A-C1D78EC2A2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FE481C3-4194-A312-D07E-E312755C821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F28872-B66F-12C9-6EC7-02696CE87D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0B02974-54CC-426F-19C0-72EB65CD3CE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D6359CB-E141-3396-84A4-383031C7FA38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1859A90-A511-F4A5-228A-BF4E6152104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CB81395A-F5CD-0186-6BB9-B9C7336F98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48261FB-884D-F2E3-38C3-8EC9335FA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19" y="1110054"/>
            <a:ext cx="6817349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u-HU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Digitális kultúra 8.</a:t>
            </a:r>
            <a:endParaRPr lang="en-US" sz="66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6AF9352-5A5D-A842-88ED-FF9A0DA179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22441BF-5EE3-446F-D541-E10020D34C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3120AA7-DBE9-704C-97EB-996C1782A47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AB75550-70B3-8B7A-77EF-36EB3285FE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2AECB2D9-D426-7E63-97A0-F05B32CD639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B5B3C617-F0B8-3B47-9C1A-E6079602FB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426511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58ABC-6668-5351-DF39-B8A68008C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43A2AA5C-61E9-32D3-54A3-6146C76ABE69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1" y="1487160"/>
            <a:ext cx="12302610" cy="28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859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D0EE1-EB61-AF4C-C171-D25664690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7959425-078E-937F-A902-451B14A8992B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5844392"/>
              </p:ext>
            </p:extLst>
          </p:nvPr>
        </p:nvGraphicFramePr>
        <p:xfrm>
          <a:off x="1844448" y="443592"/>
          <a:ext cx="8529832" cy="55979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6" r:id="rId3" imgW="12215520" imgH="8025120" progId="">
                  <p:embed/>
                </p:oleObj>
              </mc:Choice>
              <mc:Fallback>
                <p:oleObj r:id="rId3" imgW="12215520" imgH="80251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844448" y="443592"/>
                        <a:ext cx="8529832" cy="55979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296508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026AA-E577-57C8-9756-2909CE8AF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0056A59-9E80-7DA4-783D-4D60C09E653A}"/>
              </a:ext>
            </a:extLst>
          </p:cNvPr>
          <p:cNvSpPr txBox="1"/>
          <p:nvPr/>
        </p:nvSpPr>
        <p:spPr>
          <a:xfrm>
            <a:off x="841622" y="612362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6351246"/>
              </p:ext>
            </p:extLst>
          </p:nvPr>
        </p:nvGraphicFramePr>
        <p:xfrm>
          <a:off x="1671639" y="371475"/>
          <a:ext cx="7986712" cy="55193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50" r:id="rId3" imgW="11783880" imgH="8139600" progId="">
                  <p:embed/>
                </p:oleObj>
              </mc:Choice>
              <mc:Fallback>
                <p:oleObj r:id="rId3" imgW="11783880" imgH="8139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71639" y="371475"/>
                        <a:ext cx="7986712" cy="55193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288839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02037DE-B95E-855B-C830-830048A13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E6E23C-30C4-0EA1-989E-6C2ADAC5FA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28DD42-086A-DCA4-99B7-719857FE1D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91549F7-A849-DB67-A43E-AC6E47944B5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53203BE-A548-D22F-60AB-D2F19792EC2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F83EB8A2-B248-6B36-E479-40C360DC8BE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91AFB260-74BB-BC2A-9E4C-3E01FC48164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64F2414-1795-2C46-0234-40CA011FEA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39DFFE15-08FD-0044-46FA-E9985B9B9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819" y="1110054"/>
            <a:ext cx="6817349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u-HU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tÖRTÉNELEM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8.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CA5B5F-5210-F4A5-0929-1FCA1974A1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FBF6982-4F78-205B-771D-C20CB004A69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5A5BF1-C6B3-E9A2-35C1-45C3CA8876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CCC990E5-CD78-D164-CA61-DB3FD0E870F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64D0408-AD19-27F1-5427-6B902B3908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CF2AA37-4AE0-CDBC-9724-A808623AE3B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26483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58ABC-6668-5351-DF39-B8A68008C8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43A2AA5C-61E9-32D3-54A3-6146C76ABE69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805567"/>
            <a:ext cx="12337675" cy="2872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191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D0EE1-EB61-AF4C-C171-D25664690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7959425-078E-937F-A902-451B14A8992B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1479931"/>
              </p:ext>
            </p:extLst>
          </p:nvPr>
        </p:nvGraphicFramePr>
        <p:xfrm>
          <a:off x="1103539" y="419100"/>
          <a:ext cx="9608004" cy="553029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r:id="rId3" imgW="13917240" imgH="8025120" progId="">
                  <p:embed/>
                </p:oleObj>
              </mc:Choice>
              <mc:Fallback>
                <p:oleObj r:id="rId3" imgW="13917240" imgH="80251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3539" y="419100"/>
                        <a:ext cx="9608004" cy="553029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59814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026AA-E577-57C8-9756-2909CE8AF8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60056A59-9E80-7DA4-783D-4D60C09E653A}"/>
              </a:ext>
            </a:extLst>
          </p:cNvPr>
          <p:cNvSpPr txBox="1"/>
          <p:nvPr/>
        </p:nvSpPr>
        <p:spPr>
          <a:xfrm>
            <a:off x="841622" y="612362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3768370"/>
              </p:ext>
            </p:extLst>
          </p:nvPr>
        </p:nvGraphicFramePr>
        <p:xfrm>
          <a:off x="1479096" y="367393"/>
          <a:ext cx="8481332" cy="544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4" r:id="rId3" imgW="12546000" imgH="8063280" progId="">
                  <p:embed/>
                </p:oleObj>
              </mc:Choice>
              <mc:Fallback>
                <p:oleObj r:id="rId3" imgW="12546000" imgH="80632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479096" y="367393"/>
                        <a:ext cx="8481332" cy="54486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203701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350BEA3-5CC1-6EF1-085A-ACEB2EBBD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5964" y="2974109"/>
            <a:ext cx="9738545" cy="766618"/>
          </a:xfrm>
        </p:spPr>
        <p:txBody>
          <a:bodyPr>
            <a:normAutofit fontScale="90000"/>
          </a:bodyPr>
          <a:lstStyle/>
          <a:p>
            <a:r>
              <a:rPr lang="hu-HU" sz="10700" dirty="0"/>
              <a:t>7. évfolyam</a:t>
            </a:r>
            <a:r>
              <a:rPr lang="hu-HU" dirty="0"/>
              <a:t/>
            </a:r>
            <a:br>
              <a:rPr lang="hu-HU" dirty="0"/>
            </a:b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D66D494-13FD-181C-76E1-B36436F5D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2024/2025-ös tanév </a:t>
            </a:r>
          </a:p>
        </p:txBody>
      </p:sp>
    </p:spTree>
    <p:extLst>
      <p:ext uri="{BB962C8B-B14F-4D97-AF65-F5344CB8AC3E}">
        <p14:creationId xmlns:p14="http://schemas.microsoft.com/office/powerpoint/2010/main" val="3687340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85AC126-2877-5449-186E-C864B1CA7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Szövegértés</a:t>
            </a:r>
            <a:r>
              <a:rPr lang="hu-HU" sz="48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7.</a:t>
            </a:r>
            <a:endParaRPr lang="en-US" sz="48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512686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A02EB512-4BB9-4B27-C0ED-DFD2745A7E12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0399FB8-A538-433D-B970-8B1859FA46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92947" y="1227914"/>
            <a:ext cx="11459362" cy="3620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675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1071DAEA-4A25-E1F4-08C1-FBE2BF524473}"/>
              </a:ext>
            </a:extLst>
          </p:cNvPr>
          <p:cNvSpPr txBox="1"/>
          <p:nvPr/>
        </p:nvSpPr>
        <p:spPr>
          <a:xfrm>
            <a:off x="784452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47BB7D06-A884-4599-8326-30EE539210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4596144"/>
              </p:ext>
            </p:extLst>
          </p:nvPr>
        </p:nvGraphicFramePr>
        <p:xfrm>
          <a:off x="1495425" y="762000"/>
          <a:ext cx="9477376" cy="533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24684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B6C3132E-CAF8-DBC8-D847-AD922CF7D39E}"/>
              </a:ext>
            </a:extLst>
          </p:cNvPr>
          <p:cNvSpPr txBox="1"/>
          <p:nvPr/>
        </p:nvSpPr>
        <p:spPr>
          <a:xfrm>
            <a:off x="1089251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4853D0D-17F0-4ED5-B9DD-C2756BB4C1F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002625"/>
              </p:ext>
            </p:extLst>
          </p:nvPr>
        </p:nvGraphicFramePr>
        <p:xfrm>
          <a:off x="1377150" y="742950"/>
          <a:ext cx="8582024" cy="5372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713541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3A2BCEE-35B7-427D-4381-B07294F1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Matematika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7.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860566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7EA717C1-2834-91DE-9850-89FFC4138D23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0E5D9341-DB88-468C-BE02-2C6FDF76D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1" y="1204330"/>
            <a:ext cx="11526473" cy="3183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584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E53BA02-B01E-CBAC-F4DB-B7EF912F77CC}"/>
              </a:ext>
            </a:extLst>
          </p:cNvPr>
          <p:cNvSpPr txBox="1"/>
          <p:nvPr/>
        </p:nvSpPr>
        <p:spPr>
          <a:xfrm>
            <a:off x="989860" y="59183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61761E5-3458-44E8-94C1-559C466D9F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3686751"/>
              </p:ext>
            </p:extLst>
          </p:nvPr>
        </p:nvGraphicFramePr>
        <p:xfrm>
          <a:off x="1199886" y="570366"/>
          <a:ext cx="8841735" cy="5285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871040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8C250BAC-DEDB-81AF-6D3B-3A5990CD38E9}"/>
              </a:ext>
            </a:extLst>
          </p:cNvPr>
          <p:cNvSpPr txBox="1"/>
          <p:nvPr/>
        </p:nvSpPr>
        <p:spPr>
          <a:xfrm>
            <a:off x="1073233" y="565378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2942968-9024-47D9-B829-BC4B5A5F74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24446810"/>
              </p:ext>
            </p:extLst>
          </p:nvPr>
        </p:nvGraphicFramePr>
        <p:xfrm>
          <a:off x="1979663" y="350274"/>
          <a:ext cx="8232673" cy="51557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55423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B772151-08C0-D7C7-8B91-B8CE3A432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Természettudomány</a:t>
            </a:r>
            <a:r>
              <a:rPr lang="hu-HU" sz="32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7.</a:t>
            </a:r>
            <a:endParaRPr lang="en-US" sz="32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44044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27D38DFC-0F12-D46F-001D-246A68425FAF}"/>
              </a:ext>
            </a:extLst>
          </p:cNvPr>
          <p:cNvSpPr txBox="1"/>
          <p:nvPr/>
        </p:nvSpPr>
        <p:spPr>
          <a:xfrm>
            <a:off x="723819" y="616166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2ACC5CB0-C43B-4E11-B164-E5DC732801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32926"/>
            <a:ext cx="12192000" cy="33292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62848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0D85B6B-C31D-75B4-C774-14C368D9FC74}"/>
              </a:ext>
            </a:extLst>
          </p:cNvPr>
          <p:cNvSpPr txBox="1"/>
          <p:nvPr/>
        </p:nvSpPr>
        <p:spPr>
          <a:xfrm>
            <a:off x="978763" y="604301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B3808044-F805-4BAA-8B1B-BD4D4E6FFB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8866473"/>
              </p:ext>
            </p:extLst>
          </p:nvPr>
        </p:nvGraphicFramePr>
        <p:xfrm>
          <a:off x="1696679" y="538776"/>
          <a:ext cx="8322392" cy="5210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870456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EA2F41BA-BA53-5543-02A1-8AF1429B6ECA}"/>
              </a:ext>
            </a:extLst>
          </p:cNvPr>
          <p:cNvSpPr txBox="1"/>
          <p:nvPr/>
        </p:nvSpPr>
        <p:spPr>
          <a:xfrm>
            <a:off x="978763" y="604301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6B5D593A-7224-468E-A82A-88C9A72350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7218243"/>
              </p:ext>
            </p:extLst>
          </p:nvPr>
        </p:nvGraphicFramePr>
        <p:xfrm>
          <a:off x="2021604" y="587323"/>
          <a:ext cx="7991475" cy="51720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3079617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CFD075-4A20-4C52-2075-4C2B2C01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Német</a:t>
            </a:r>
            <a:r>
              <a:rPr lang="en-US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66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nyelv</a:t>
            </a:r>
            <a:r>
              <a:rPr lang="hu-HU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7.</a:t>
            </a:r>
            <a:endParaRPr lang="en-US" sz="66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98205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BC12244A-E0D5-9409-F6B7-4C9AC1784C27}"/>
              </a:ext>
            </a:extLst>
          </p:cNvPr>
          <p:cNvSpPr txBox="1"/>
          <p:nvPr/>
        </p:nvSpPr>
        <p:spPr>
          <a:xfrm>
            <a:off x="998641" y="560639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93E1413E-250C-4E7B-9335-CD22BED061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826" y="882278"/>
            <a:ext cx="12192000" cy="3758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245699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D6588A1-0681-83BB-FBF2-3AE09617AA7A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F9A2A59-AB59-4C7E-A7AA-5606C283BE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5283056"/>
              </p:ext>
            </p:extLst>
          </p:nvPr>
        </p:nvGraphicFramePr>
        <p:xfrm>
          <a:off x="1928812" y="657225"/>
          <a:ext cx="8334375" cy="5543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158419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DE501E-CFA3-7D3B-5B5E-B0912015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F975350-3B01-625E-2E6A-5F8BE9AF4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u-HU" sz="62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Digitális kultúra 7.</a:t>
            </a:r>
            <a:endParaRPr lang="en-US" sz="62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6501197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704FC-1FA8-A381-5782-EA21E7319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96DF87FB-F4A2-5B95-BA8E-716B479DC415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9DF0289-2071-408F-A420-A253BC1BAF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98630"/>
            <a:ext cx="12192000" cy="366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19148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C38E-8AC6-B510-1853-183F8362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C5FA575-D53C-6F10-96EC-B794C901C216}"/>
              </a:ext>
            </a:extLst>
          </p:cNvPr>
          <p:cNvSpPr txBox="1"/>
          <p:nvPr/>
        </p:nvSpPr>
        <p:spPr>
          <a:xfrm>
            <a:off x="841622" y="612362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94C45B4-2F5C-49B6-B271-C275E274D513}"/>
              </a:ext>
            </a:extLst>
          </p:cNvPr>
          <p:cNvGraphicFramePr>
            <a:graphicFrameLocks/>
          </p:cNvGraphicFramePr>
          <p:nvPr/>
        </p:nvGraphicFramePr>
        <p:xfrm>
          <a:off x="1714500" y="566737"/>
          <a:ext cx="8763000" cy="5724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8154597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991FE-3712-66FF-EAA0-A1834B689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2390498-5B2B-77E6-DAC1-8D18D26E886E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6D61CB6-7450-4F6B-A4D8-3F5810AECE1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4893771"/>
              </p:ext>
            </p:extLst>
          </p:nvPr>
        </p:nvGraphicFramePr>
        <p:xfrm>
          <a:off x="1607574" y="471027"/>
          <a:ext cx="8839200" cy="5581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1768663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2D52E2-19F8-6908-2E48-62C545C85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542C5A-59A1-6BFD-EB05-649F862EB2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93FCAB5-F8EC-A2BD-C250-083A7F5C34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267A25-32EE-B6B3-598F-F61E67C4BF1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EE80764-3C01-45F7-B590-DC9A81BC099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4CDFB3D-0F74-1556-B250-46716DBBDA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DB557D7B-43E4-D9D4-AA04-7A39D3E922D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3F59CFF0-10B8-C7FB-832D-9618AD8764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257ED60-BF4F-873B-BC6F-8ECA864A7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tÖRTÉNELEM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7.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63DCD80-D852-D70B-B7AB-14CD01A841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4AEA6CF-D9CF-3996-9224-579126D841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2C9D02A-40A2-7674-68E2-5380038E530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B41E852A-0FE7-33F4-BCBA-D262EC693D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8697EA28-1675-D9DA-1B7E-309699B0FB5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FB1C0A4-A4D1-5F6D-50C5-6275A1F419D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4279290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69B2F7-D20B-1E40-626B-E02401B45E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06B0B2E-B35D-82FE-51A6-E5B79949DEA5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5CF39E5B-A0B2-40B6-AC61-5326E699D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58" y="1075611"/>
            <a:ext cx="12192000" cy="321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10882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77D25-849D-B7B4-5D0A-09E23646C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88EE1CB-3321-0BBE-2DD8-7F06BA39A755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C4D0937-2018-4347-BDA7-A33D782E1D2C}"/>
              </a:ext>
            </a:extLst>
          </p:cNvPr>
          <p:cNvGraphicFramePr>
            <a:graphicFrameLocks/>
          </p:cNvGraphicFramePr>
          <p:nvPr/>
        </p:nvGraphicFramePr>
        <p:xfrm>
          <a:off x="1743074" y="666750"/>
          <a:ext cx="8705851" cy="5524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80020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318B45-46FE-B922-2F11-B5857523A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FD420C93-B0C5-E5E0-24BB-CEB53F72FF3F}"/>
              </a:ext>
            </a:extLst>
          </p:cNvPr>
          <p:cNvSpPr txBox="1"/>
          <p:nvPr/>
        </p:nvSpPr>
        <p:spPr>
          <a:xfrm>
            <a:off x="841622" y="612362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E998A38-3F56-4F91-AF4B-91244C2B95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0646082"/>
              </p:ext>
            </p:extLst>
          </p:nvPr>
        </p:nvGraphicFramePr>
        <p:xfrm>
          <a:off x="1671637" y="657225"/>
          <a:ext cx="8218983" cy="51479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6760131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D239D9E-0900-D116-7670-3B7965A30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9600" dirty="0"/>
              <a:t>6. évfolyam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55AEB05-5687-5EA6-FF25-33259BD677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2024/2025-ös tanév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1626325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685AC126-2877-5449-186E-C864B1CA73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74730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Szövegértés</a:t>
            </a:r>
            <a:r>
              <a:rPr lang="hu-HU" sz="48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 6.</a:t>
            </a:r>
            <a:r>
              <a:rPr lang="hu-HU" sz="55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/>
            </a:r>
            <a:br>
              <a:rPr lang="hu-HU" sz="55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</a:br>
            <a:endParaRPr lang="en-US" sz="55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969869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A02EB512-4BB9-4B27-C0ED-DFD2745A7E12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D9095E48-C8AE-4344-97AA-40859D9CDA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45880"/>
            <a:ext cx="12192000" cy="3142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63996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1071DAEA-4A25-E1F4-08C1-FBE2BF524473}"/>
              </a:ext>
            </a:extLst>
          </p:cNvPr>
          <p:cNvSpPr txBox="1"/>
          <p:nvPr/>
        </p:nvSpPr>
        <p:spPr>
          <a:xfrm>
            <a:off x="784452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92F61E1-2B38-483B-A3D7-A434D2B5D11C}"/>
              </a:ext>
            </a:extLst>
          </p:cNvPr>
          <p:cNvGraphicFramePr>
            <a:graphicFrameLocks/>
          </p:cNvGraphicFramePr>
          <p:nvPr/>
        </p:nvGraphicFramePr>
        <p:xfrm>
          <a:off x="1904999" y="885824"/>
          <a:ext cx="8382001" cy="5086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52772534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B6C3132E-CAF8-DBC8-D847-AD922CF7D39E}"/>
              </a:ext>
            </a:extLst>
          </p:cNvPr>
          <p:cNvSpPr txBox="1"/>
          <p:nvPr/>
        </p:nvSpPr>
        <p:spPr>
          <a:xfrm>
            <a:off x="1089251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EFCEC552-A5BD-4C1A-AD7C-8540322B6E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1229888"/>
              </p:ext>
            </p:extLst>
          </p:nvPr>
        </p:nvGraphicFramePr>
        <p:xfrm>
          <a:off x="2185987" y="514350"/>
          <a:ext cx="7820026" cy="5483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382226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3A2BCEE-35B7-427D-4381-B07294F1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Matematika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6.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1515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7EA717C1-2834-91DE-9850-89FFC4138D23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CE4EC72C-B351-425C-A425-EAB6A09E48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813" y="1134604"/>
            <a:ext cx="12192000" cy="337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05804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8C250BAC-DEDB-81AF-6D3B-3A5990CD38E9}"/>
              </a:ext>
            </a:extLst>
          </p:cNvPr>
          <p:cNvSpPr txBox="1"/>
          <p:nvPr/>
        </p:nvSpPr>
        <p:spPr>
          <a:xfrm>
            <a:off x="1073233" y="565378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6E644EBE-B98C-43FF-825E-FAB77D2788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371539"/>
              </p:ext>
            </p:extLst>
          </p:nvPr>
        </p:nvGraphicFramePr>
        <p:xfrm>
          <a:off x="2019300" y="576263"/>
          <a:ext cx="8737190" cy="4969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5079863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5E53BA02-B01E-CBAC-F4DB-B7EF912F77CC}"/>
              </a:ext>
            </a:extLst>
          </p:cNvPr>
          <p:cNvSpPr txBox="1"/>
          <p:nvPr/>
        </p:nvSpPr>
        <p:spPr>
          <a:xfrm>
            <a:off x="989860" y="59183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8803C332-EB51-4E17-BF84-F3037EA966C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2879636"/>
              </p:ext>
            </p:extLst>
          </p:nvPr>
        </p:nvGraphicFramePr>
        <p:xfrm>
          <a:off x="2119312" y="557213"/>
          <a:ext cx="7953375" cy="53610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2906528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0B772151-08C0-D7C7-8B91-B8CE3A432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32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Természettudomány</a:t>
            </a:r>
            <a:r>
              <a:rPr lang="hu-HU" sz="32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6.</a:t>
            </a:r>
            <a:endParaRPr lang="en-US" sz="32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2727732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27D38DFC-0F12-D46F-001D-246A68425FAF}"/>
              </a:ext>
            </a:extLst>
          </p:cNvPr>
          <p:cNvSpPr txBox="1"/>
          <p:nvPr/>
        </p:nvSpPr>
        <p:spPr>
          <a:xfrm>
            <a:off x="723819" y="616166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40DE8DF3-61AB-4877-839B-F85243A40D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6981" y="1252590"/>
            <a:ext cx="12192000" cy="326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65296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EA2F41BA-BA53-5543-02A1-8AF1429B6ECA}"/>
              </a:ext>
            </a:extLst>
          </p:cNvPr>
          <p:cNvSpPr txBox="1"/>
          <p:nvPr/>
        </p:nvSpPr>
        <p:spPr>
          <a:xfrm>
            <a:off x="978763" y="604301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31F66E1-3AF2-4BB4-A033-B4E4C6929139}"/>
              </a:ext>
            </a:extLst>
          </p:cNvPr>
          <p:cNvGraphicFramePr>
            <a:graphicFrameLocks/>
          </p:cNvGraphicFramePr>
          <p:nvPr/>
        </p:nvGraphicFramePr>
        <p:xfrm>
          <a:off x="1581150" y="542925"/>
          <a:ext cx="9029700" cy="5772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8628632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0D85B6B-C31D-75B4-C774-14C368D9FC74}"/>
              </a:ext>
            </a:extLst>
          </p:cNvPr>
          <p:cNvSpPr txBox="1"/>
          <p:nvPr/>
        </p:nvSpPr>
        <p:spPr>
          <a:xfrm>
            <a:off x="978763" y="604301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endParaRPr lang="hu-HU" b="0" dirty="0">
              <a:effectLst/>
              <a:latin typeface="Roboto" panose="02000000000000000000" pitchFamily="2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8E301F5-74D7-47EB-BF1E-5BBC03F441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064736"/>
              </p:ext>
            </p:extLst>
          </p:nvPr>
        </p:nvGraphicFramePr>
        <p:xfrm>
          <a:off x="1828800" y="661988"/>
          <a:ext cx="8534400" cy="5158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9512026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8CFD075-4A20-4C52-2075-4C2B2C018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66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Német</a:t>
            </a:r>
            <a:r>
              <a:rPr lang="en-US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</a:t>
            </a:r>
            <a:r>
              <a:rPr lang="en-US" sz="66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nyelv</a:t>
            </a:r>
            <a:r>
              <a:rPr lang="hu-HU" sz="66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6.</a:t>
            </a:r>
            <a:endParaRPr lang="en-US" sz="66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24397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BC12244A-E0D5-9409-F6B7-4C9AC1784C27}"/>
              </a:ext>
            </a:extLst>
          </p:cNvPr>
          <p:cNvSpPr txBox="1"/>
          <p:nvPr/>
        </p:nvSpPr>
        <p:spPr>
          <a:xfrm>
            <a:off x="998641" y="560639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46CB169-E41A-4D97-84BA-F729EE39D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303" y="1144436"/>
            <a:ext cx="12192000" cy="351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995931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D6588A1-0681-83BB-FBF2-3AE09617AA7A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DC592AD2-D125-4393-84D4-93F8A18E22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5264330"/>
              </p:ext>
            </p:extLst>
          </p:nvPr>
        </p:nvGraphicFramePr>
        <p:xfrm>
          <a:off x="2033587" y="938212"/>
          <a:ext cx="8124825" cy="4981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067510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DE501E-CFA3-7D3B-5B5E-B0912015EE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EF975350-3B01-625E-2E6A-5F8BE9AF4B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u-HU" sz="62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Digitális kultúra 6.</a:t>
            </a:r>
            <a:endParaRPr lang="en-US" sz="62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236491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9704FC-1FA8-A381-5782-EA21E7319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96DF87FB-F4A2-5B95-BA8E-716B479DC415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F6D7FD3B-5FBD-493B-B6ED-20CBD9671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652" y="1350913"/>
            <a:ext cx="12192000" cy="334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6309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991FE-3712-66FF-EAA0-A1834B689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2390498-5B2B-77E6-DAC1-8D18D26E886E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0535BEB-D1AD-44CE-971C-04CD671622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0203771"/>
              </p:ext>
            </p:extLst>
          </p:nvPr>
        </p:nvGraphicFramePr>
        <p:xfrm>
          <a:off x="1876424" y="604837"/>
          <a:ext cx="8594931" cy="54026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910517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BC38E-8AC6-B510-1853-183F836215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0C5FA575-D53C-6F10-96EC-B794C901C216}"/>
              </a:ext>
            </a:extLst>
          </p:cNvPr>
          <p:cNvSpPr txBox="1"/>
          <p:nvPr/>
        </p:nvSpPr>
        <p:spPr>
          <a:xfrm>
            <a:off x="841622" y="612362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9A601E2B-7CD4-413F-A230-48ECF42AB51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9185906"/>
              </p:ext>
            </p:extLst>
          </p:nvPr>
        </p:nvGraphicFramePr>
        <p:xfrm>
          <a:off x="1995487" y="623120"/>
          <a:ext cx="8201025" cy="525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271673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C1A950-C6F2-7A39-E8A8-A9DF804DB6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5D0F4FB-F39B-571B-7DA9-C005EAF7E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21C25C4-0E41-6111-6E56-51EBEC510C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0BAAAA-5537-AFD8-83CC-04BDD65089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1126814-F904-3E15-DE76-23D385E679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F825D9BA-A2A3-0EC4-1B97-4BC702E791B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29B4F76-F95E-37FB-E8C1-53D23DE14C9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287936E-3021-3B73-1299-C9D08076DDF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DCFBC8C-1E34-F35A-EAFC-F14DF184C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tÖRTÉNELEM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6.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6CD6347-7F75-2457-677F-F94B44D4E47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72C98-2290-1ECB-D6DA-8B9DA6042F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5C443F8-F9E5-F137-5BF8-413CE87E3A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6AB088B-4437-94D4-3E7A-9E1A17205F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B4E5ED75-8319-01C9-BDE4-4D74E94B0080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5176DA01-B640-B6A4-1A3F-4C3E645CD1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6574556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52D6BD-04A1-50AD-3573-458286E94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7B23F896-4226-CC6E-CB5F-C45FDDF9093F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534B0E88-E1AF-4288-B7D5-1FFBDBB5ED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6" y="967456"/>
            <a:ext cx="12192000" cy="354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27604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9A3CF-AF21-F831-3235-99926EE2F7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52BCCBB-11A3-825D-390E-119AC21F1EE8}"/>
              </a:ext>
            </a:extLst>
          </p:cNvPr>
          <p:cNvSpPr txBox="1"/>
          <p:nvPr/>
        </p:nvSpPr>
        <p:spPr>
          <a:xfrm>
            <a:off x="650290" y="625608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6A85E13-8C00-4EFB-B59F-9D9DC0C8F215}"/>
              </a:ext>
            </a:extLst>
          </p:cNvPr>
          <p:cNvGraphicFramePr>
            <a:graphicFrameLocks/>
          </p:cNvGraphicFramePr>
          <p:nvPr/>
        </p:nvGraphicFramePr>
        <p:xfrm>
          <a:off x="2205037" y="757237"/>
          <a:ext cx="7781925" cy="5343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0591157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EF89E-8B4B-F2CC-59A7-B7E8E3D936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A07E3996-3B76-8FDF-0CAC-3D58038A7504}"/>
              </a:ext>
            </a:extLst>
          </p:cNvPr>
          <p:cNvSpPr txBox="1"/>
          <p:nvPr/>
        </p:nvSpPr>
        <p:spPr>
          <a:xfrm>
            <a:off x="841622" y="612362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</a:t>
            </a:r>
            <a:r>
              <a:rPr lang="hu-HU" dirty="0">
                <a:latin typeface="Roboto" panose="02000000000000000000" pitchFamily="2" charset="0"/>
              </a:rPr>
              <a:t>szint</a:t>
            </a:r>
            <a:r>
              <a:rPr lang="hu-HU" b="0" dirty="0">
                <a:effectLst/>
                <a:latin typeface="Roboto" panose="02000000000000000000" pitchFamily="2" charset="0"/>
              </a:rPr>
              <a:t>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9235485-964E-4BB1-B1D0-16D88F917C35}"/>
              </a:ext>
            </a:extLst>
          </p:cNvPr>
          <p:cNvGraphicFramePr>
            <a:graphicFrameLocks/>
          </p:cNvGraphicFramePr>
          <p:nvPr/>
        </p:nvGraphicFramePr>
        <p:xfrm>
          <a:off x="2109787" y="771525"/>
          <a:ext cx="7972425" cy="5314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315312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8667F-8593-D282-544F-F640326B5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3F3C268-F8FD-4449-1DD1-A7178676DB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9600" dirty="0"/>
              <a:t>5. évfolyam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CDB4A93D-6881-B807-ED59-D5C3ECD093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2024/2025-ös tanév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5047953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84C210-999D-A137-E088-F9FE391216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A4849FE-9503-085A-5F31-11796E190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cap="al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Szövegértés</a:t>
            </a:r>
            <a:r>
              <a:rPr lang="hu-HU" sz="4800" cap="al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5.</a:t>
            </a:r>
            <a:endParaRPr lang="en-US" sz="4800" cap="all" dirty="0">
              <a:blipFill dpi="0" rotWithShape="1">
                <a:blip r:embed="rId5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114177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10FF7-B4F1-23DB-1E3C-2692F682F9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E62FCE24-637E-5D5B-E918-2AE6D917E1B8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96AF3C75-7B7A-4ED5-8A17-A3A31CCE92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1752"/>
            <a:ext cx="12192000" cy="3584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89734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CBE23-982D-C0C3-EC4B-E33B7A1D8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73B9ABF3-2731-03B6-0A44-76C02ED73CDB}"/>
              </a:ext>
            </a:extLst>
          </p:cNvPr>
          <p:cNvSpPr txBox="1"/>
          <p:nvPr/>
        </p:nvSpPr>
        <p:spPr>
          <a:xfrm>
            <a:off x="784452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4F94FC20-C5A2-49F2-89D3-5E3F967FB91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5196242"/>
              </p:ext>
            </p:extLst>
          </p:nvPr>
        </p:nvGraphicFramePr>
        <p:xfrm>
          <a:off x="784452" y="361796"/>
          <a:ext cx="10129354" cy="5567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741840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3E587-2C5E-3D9A-F6A5-E7EC12730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AEA66306-84C0-1102-B886-60F2F5DDAA5F}"/>
              </a:ext>
            </a:extLst>
          </p:cNvPr>
          <p:cNvSpPr txBox="1"/>
          <p:nvPr/>
        </p:nvSpPr>
        <p:spPr>
          <a:xfrm>
            <a:off x="1089251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19455239-8D18-469B-BD15-D6DE8C070625}"/>
              </a:ext>
            </a:extLst>
          </p:cNvPr>
          <p:cNvGraphicFramePr>
            <a:graphicFrameLocks/>
          </p:cNvGraphicFramePr>
          <p:nvPr/>
        </p:nvGraphicFramePr>
        <p:xfrm>
          <a:off x="1671637" y="723900"/>
          <a:ext cx="8848725" cy="5410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7875988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4E1D5-F238-00B4-3E47-17B536560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0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32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65AF0FB-9789-F1B2-1A2C-263FF11E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Matematika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5.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762281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1A7FD-A07C-69AD-1071-8E5F765D5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C34A3C74-564F-D8F0-5C75-66AD20B506DA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C80E6C0-62C4-4790-9549-EF211CD4A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13261"/>
            <a:ext cx="12192000" cy="339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3344705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C10630-530A-6CB5-AB79-0DD2A12C8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5E13223E-36C6-CF2A-1931-03E6BC0CC8AB}"/>
              </a:ext>
            </a:extLst>
          </p:cNvPr>
          <p:cNvSpPr txBox="1"/>
          <p:nvPr/>
        </p:nvSpPr>
        <p:spPr>
          <a:xfrm>
            <a:off x="350219" y="6089716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BBB52CF-54D1-462B-86F5-A7DCFA41555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974375"/>
              </p:ext>
            </p:extLst>
          </p:nvPr>
        </p:nvGraphicFramePr>
        <p:xfrm>
          <a:off x="1288332" y="393766"/>
          <a:ext cx="9772651" cy="56959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1145677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910436-7953-F40D-F38A-251A6C817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259A1974-557B-D03D-A212-468D60D5580D}"/>
              </a:ext>
            </a:extLst>
          </p:cNvPr>
          <p:cNvSpPr txBox="1"/>
          <p:nvPr/>
        </p:nvSpPr>
        <p:spPr>
          <a:xfrm>
            <a:off x="370775" y="620538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 változás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6A4E108-38B4-41AE-8594-A466EF4FAB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89956506"/>
              </p:ext>
            </p:extLst>
          </p:nvPr>
        </p:nvGraphicFramePr>
        <p:xfrm>
          <a:off x="1408009" y="283287"/>
          <a:ext cx="9572625" cy="5686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54858856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4E1D5-F238-00B4-3E47-17B536560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0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32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65AF0FB-9789-F1B2-1A2C-263FF11E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u-HU" sz="62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Digitális kultúra 5.</a:t>
            </a:r>
            <a:endParaRPr lang="en-US" sz="62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0941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1F547-7583-B233-A383-7931702B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8F7FC302-F595-486B-2A09-172FE51301A7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46105E5E-85D9-46B3-AF1E-1D85EC9B7F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84" y="1252591"/>
            <a:ext cx="12192000" cy="3358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8246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8CD-511F-F38F-03B7-B007179BE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FE9B8AB6-E8FC-0874-17B2-DB38A687FCC8}"/>
              </a:ext>
            </a:extLst>
          </p:cNvPr>
          <p:cNvSpPr txBox="1"/>
          <p:nvPr/>
        </p:nvSpPr>
        <p:spPr>
          <a:xfrm>
            <a:off x="318321" y="619232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Képességpontok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518DCE4-49EA-4D8D-A768-C9F4325D50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9702366"/>
              </p:ext>
            </p:extLst>
          </p:nvPr>
        </p:nvGraphicFramePr>
        <p:xfrm>
          <a:off x="1252229" y="865699"/>
          <a:ext cx="8678351" cy="47529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5326251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DCF18-CC5A-1C21-D4DC-C414C786D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2E98B00-0E06-3424-5346-501529BDA543}"/>
              </a:ext>
            </a:extLst>
          </p:cNvPr>
          <p:cNvSpPr txBox="1"/>
          <p:nvPr/>
        </p:nvSpPr>
        <p:spPr>
          <a:xfrm>
            <a:off x="989860" y="59183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Képességszintek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CF9CDBA-56AA-4D57-9600-42BFDC56C7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48527927"/>
              </p:ext>
            </p:extLst>
          </p:nvPr>
        </p:nvGraphicFramePr>
        <p:xfrm>
          <a:off x="1680087" y="247650"/>
          <a:ext cx="9677400" cy="5753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272242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64E1D5-F238-00B4-3E47-17B536560B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0" name="Oval 13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Oval 14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32" name="Rectangle 16">
            <a:extLst>
              <a:ext uri="{FF2B5EF4-FFF2-40B4-BE49-F238E27FC236}">
                <a16:creationId xmlns:a16="http://schemas.microsoft.com/office/drawing/2014/main" id="{68C84B8E-16E8-4E54-B4AC-84CE515955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965AF0FB-9789-F1B2-1A2C-263FF11EA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Történelem 5.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ECE9EEEA-5DB7-4DC7-AF9F-74D1C19B7E2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199147-B958-49C0-9BE2-65BDD892F2B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F70505D-EC2C-4D1A-86DE-2583778074E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DF20BDF-18D7-4E94-9BA1-9CEB40470C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8F42242-4089-4E5D-95C3-C113C73DA97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96F87F1-ABB5-42FB-86BD-EED111CD334B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44307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31F547-7583-B233-A383-7931702B0F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8F7FC302-F595-486B-2A09-172FE51301A7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3" name="Kép 2">
            <a:extLst>
              <a:ext uri="{FF2B5EF4-FFF2-40B4-BE49-F238E27FC236}">
                <a16:creationId xmlns:a16="http://schemas.microsoft.com/office/drawing/2014/main" id="{302742F1-02D6-4542-AA61-99750BA83A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26" y="1242758"/>
            <a:ext cx="12192000" cy="3545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1075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B88CD-511F-F38F-03B7-B007179BEE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FE9B8AB6-E8FC-0874-17B2-DB38A687FCC8}"/>
              </a:ext>
            </a:extLst>
          </p:cNvPr>
          <p:cNvSpPr txBox="1"/>
          <p:nvPr/>
        </p:nvSpPr>
        <p:spPr>
          <a:xfrm>
            <a:off x="318321" y="619232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Képességpontok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1C9EE123-F1DC-464E-8AAC-7BD226BD2C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0666253"/>
              </p:ext>
            </p:extLst>
          </p:nvPr>
        </p:nvGraphicFramePr>
        <p:xfrm>
          <a:off x="1862137" y="676275"/>
          <a:ext cx="8707540" cy="53902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2897159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3DCF18-CC5A-1C21-D4DC-C414C786D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2E98B00-0E06-3424-5346-501529BDA543}"/>
              </a:ext>
            </a:extLst>
          </p:cNvPr>
          <p:cNvSpPr txBox="1"/>
          <p:nvPr/>
        </p:nvSpPr>
        <p:spPr>
          <a:xfrm>
            <a:off x="989860" y="59183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Képességszintek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63F0D7C-6EE0-405A-A483-861C478AC20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9295574"/>
              </p:ext>
            </p:extLst>
          </p:nvPr>
        </p:nvGraphicFramePr>
        <p:xfrm>
          <a:off x="1777179" y="341671"/>
          <a:ext cx="9601201" cy="548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646579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66DB5C-1E1C-6BE4-FDCC-D82F08DD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4DBD77C-482E-B86F-981B-1B283FBEE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z="9600" dirty="0"/>
              <a:t>4. évfolyam</a:t>
            </a:r>
            <a:endParaRPr lang="hu-HU" dirty="0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4785AFD-50C8-15DE-F80A-61D18B3D64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2024/2025-ös tanév 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34375357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42873B-F412-477A-E23F-B6C4A2D97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C2812FA-8EE2-EFC7-908A-9C3BF28BCAC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86CB58-A644-1981-EAFE-F1CF890FE4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8C3A20-6BA0-3B81-F30D-F52E165387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AAD14A5-AA96-48BF-5028-A02135DDC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AE8A768E-C4D9-805B-2AE1-A0AF222B2AC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6B7B6E7-F251-2CC6-1737-BF47FE168596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FCDF3C1B-344E-1D1D-0B36-B2816BA3A4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D55613FA-B055-2A6B-8406-252223ABC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4800" cap="all" dirty="0" err="1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Szövegértés</a:t>
            </a:r>
            <a:r>
              <a:rPr lang="hu-HU" sz="4800" cap="all" dirty="0">
                <a:blipFill dpi="0" rotWithShape="1">
                  <a:blip r:embed="rId5"/>
                  <a:srcRect/>
                  <a:tile tx="6350" ty="-127000" sx="65000" sy="64000" flip="none" algn="tl"/>
                </a:blipFill>
              </a:rPr>
              <a:t> 4.</a:t>
            </a:r>
            <a:endParaRPr lang="en-US" sz="4800" cap="all" dirty="0">
              <a:blipFill dpi="0" rotWithShape="1">
                <a:blip r:embed="rId5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B17A283-D0AE-EEFE-8015-77A7CC3322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08323DC-168D-42AF-32AC-E8C5E6A561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9C3F027-3D00-21EC-DC48-5264922A53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D378C3D-CB39-1F7E-37AD-792FFA8EF5E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A6D0AB1D-6CB1-4FAE-A377-7D59A1B0D9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EFF03C8-50B9-109C-38D3-6FB615AF27A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9121495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AC4FE-50E2-2686-BDCD-89C4D3AECB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8A71B373-BF13-A6AB-35D4-D4DE28EBEA13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54" y="1397353"/>
            <a:ext cx="10058400" cy="291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75773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46367-33D9-1E3F-03AA-2CC7EE53B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zövegdoboz 8">
            <a:extLst>
              <a:ext uri="{FF2B5EF4-FFF2-40B4-BE49-F238E27FC236}">
                <a16:creationId xmlns:a16="http://schemas.microsoft.com/office/drawing/2014/main" id="{543991E4-9002-3636-9D59-409770A64D42}"/>
              </a:ext>
            </a:extLst>
          </p:cNvPr>
          <p:cNvSpPr txBox="1"/>
          <p:nvPr/>
        </p:nvSpPr>
        <p:spPr>
          <a:xfrm>
            <a:off x="784452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</a:t>
            </a:r>
          </a:p>
        </p:txBody>
      </p:sp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0845593"/>
              </p:ext>
            </p:extLst>
          </p:nvPr>
        </p:nvGraphicFramePr>
        <p:xfrm>
          <a:off x="2112510" y="436790"/>
          <a:ext cx="7562170" cy="5368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032429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6431D-49F6-EDC4-3234-24E9CE86E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45B93288-50BF-D444-8F85-4594CC53DBAC}"/>
              </a:ext>
            </a:extLst>
          </p:cNvPr>
          <p:cNvSpPr txBox="1"/>
          <p:nvPr/>
        </p:nvSpPr>
        <p:spPr>
          <a:xfrm>
            <a:off x="1089251" y="6258110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</a:t>
            </a:r>
          </a:p>
        </p:txBody>
      </p:sp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6792729"/>
              </p:ext>
            </p:extLst>
          </p:nvPr>
        </p:nvGraphicFramePr>
        <p:xfrm>
          <a:off x="2126116" y="689882"/>
          <a:ext cx="7515225" cy="4743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9733148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81C4F1-1CAB-A2E4-142D-A798C878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6">
            <a:extLst>
              <a:ext uri="{FF2B5EF4-FFF2-40B4-BE49-F238E27FC236}">
                <a16:creationId xmlns:a16="http://schemas.microsoft.com/office/drawing/2014/main" id="{BEDF719E-4271-FEF7-2A0C-621607A01DF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4" name="Rectangle 8">
            <a:extLst>
              <a:ext uri="{FF2B5EF4-FFF2-40B4-BE49-F238E27FC236}">
                <a16:creationId xmlns:a16="http://schemas.microsoft.com/office/drawing/2014/main" id="{D96A04CA-2D78-1DA2-7296-C643FED2E5F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1CC1F1C8-0FD0-931E-BF9C-2E5B8337A02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/>
          </a:p>
        </p:txBody>
      </p:sp>
      <p:grpSp>
        <p:nvGrpSpPr>
          <p:cNvPr id="29" name="Group 12">
            <a:extLst>
              <a:ext uri="{FF2B5EF4-FFF2-40B4-BE49-F238E27FC236}">
                <a16:creationId xmlns:a16="http://schemas.microsoft.com/office/drawing/2014/main" id="{86670B05-E70B-BDF5-A337-B39B0F5AF6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30" name="Oval 13">
              <a:extLst>
                <a:ext uri="{FF2B5EF4-FFF2-40B4-BE49-F238E27FC236}">
                  <a16:creationId xmlns:a16="http://schemas.microsoft.com/office/drawing/2014/main" id="{6F058AE6-F9A9-46BD-EF4B-89B97A036A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  <p:sp>
          <p:nvSpPr>
            <p:cNvPr id="31" name="Oval 14">
              <a:extLst>
                <a:ext uri="{FF2B5EF4-FFF2-40B4-BE49-F238E27FC236}">
                  <a16:creationId xmlns:a16="http://schemas.microsoft.com/office/drawing/2014/main" id="{5B50E7F2-27B7-AEB2-0E78-4F0E464F65D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hu-HU"/>
            </a:p>
          </p:txBody>
        </p:sp>
      </p:grpSp>
      <p:sp useBgFill="1">
        <p:nvSpPr>
          <p:cNvPr id="32" name="Rectangle 16">
            <a:extLst>
              <a:ext uri="{FF2B5EF4-FFF2-40B4-BE49-F238E27FC236}">
                <a16:creationId xmlns:a16="http://schemas.microsoft.com/office/drawing/2014/main" id="{8C6FFA3C-76B4-C79A-17BA-A224887E25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7CEE195B-63F4-6FFB-D745-2C2E64F5B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1110054"/>
            <a:ext cx="6558608" cy="45803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/>
            <a:r>
              <a:rPr lang="en-US" sz="5400" cap="all" dirty="0" err="1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Matematika</a:t>
            </a:r>
            <a:r>
              <a:rPr lang="hu-HU" sz="5400" cap="all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 4.</a:t>
            </a:r>
            <a:endParaRPr lang="en-US" sz="5400" cap="all" dirty="0">
              <a:blipFill dpi="0" rotWithShape="1">
                <a:blip r:embed="rId4"/>
                <a:srcRect/>
                <a:tile tx="6350" ty="-127000" sx="65000" sy="64000" flip="none" algn="tl"/>
              </a:blipFill>
            </a:endParaRPr>
          </a:p>
        </p:txBody>
      </p:sp>
      <p:sp>
        <p:nvSpPr>
          <p:cNvPr id="33" name="Rectangle 18">
            <a:extLst>
              <a:ext uri="{FF2B5EF4-FFF2-40B4-BE49-F238E27FC236}">
                <a16:creationId xmlns:a16="http://schemas.microsoft.com/office/drawing/2014/main" id="{A2CEC596-5C2F-2B64-5AF2-66BE1B407D4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928117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21757AD-894F-54D8-99B7-8820DF549E8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85470" y="1110053"/>
            <a:ext cx="3386371" cy="458030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21F25C7-84A8-D5F8-6888-5C1D5D3E8E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5780565"/>
            <a:ext cx="10351008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34335A3-EA84-378D-2DC8-B4C146DA9E4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6920" y="5257800"/>
            <a:ext cx="1080904" cy="1080902"/>
            <a:chOff x="9646920" y="5257800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A2461D0-1F2A-9332-375B-95FC6746712D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46920" y="5257800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7C69993-7F9C-CD28-CB1F-4A2FB1101664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55011" y="5365890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540421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AC547A-BB95-EAC6-F0B5-D2911F1F9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9F3FC4A7-57F4-0565-B3BD-EA022CC38F47}"/>
              </a:ext>
            </a:extLst>
          </p:cNvPr>
          <p:cNvSpPr txBox="1"/>
          <p:nvPr/>
        </p:nvSpPr>
        <p:spPr>
          <a:xfrm>
            <a:off x="783454" y="5785844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Mérési szintek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365" y="1127933"/>
            <a:ext cx="10058400" cy="345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774611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2B3C0-6C16-F940-4C27-2CDC2BBFA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91EED74B-6F76-F6F6-1C83-49723680B4C8}"/>
              </a:ext>
            </a:extLst>
          </p:cNvPr>
          <p:cNvSpPr txBox="1"/>
          <p:nvPr/>
        </p:nvSpPr>
        <p:spPr>
          <a:xfrm>
            <a:off x="1073233" y="5653781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Képességpont</a:t>
            </a:r>
          </a:p>
        </p:txBody>
      </p:sp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8430612"/>
              </p:ext>
            </p:extLst>
          </p:nvPr>
        </p:nvGraphicFramePr>
        <p:xfrm>
          <a:off x="1941739" y="307522"/>
          <a:ext cx="8100332" cy="5244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4285532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E09D33-76F8-C544-5A77-872E01C493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32954B5D-A47D-91DE-9597-4FD85108BD1D}"/>
              </a:ext>
            </a:extLst>
          </p:cNvPr>
          <p:cNvSpPr txBox="1"/>
          <p:nvPr/>
        </p:nvSpPr>
        <p:spPr>
          <a:xfrm>
            <a:off x="989860" y="5918302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b="0" dirty="0">
                <a:effectLst/>
                <a:latin typeface="Roboto" panose="02000000000000000000" pitchFamily="2" charset="0"/>
              </a:rPr>
              <a:t>Képességszint</a:t>
            </a:r>
          </a:p>
        </p:txBody>
      </p:sp>
      <p:graphicFrame>
        <p:nvGraphicFramePr>
          <p:cNvPr id="3" name="Diagram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887764"/>
              </p:ext>
            </p:extLst>
          </p:nvPr>
        </p:nvGraphicFramePr>
        <p:xfrm>
          <a:off x="2221366" y="509587"/>
          <a:ext cx="7096125" cy="4810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8045606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53B249E-0A88-F9F9-8DD8-EA2E97D06A8E}"/>
              </a:ext>
            </a:extLst>
          </p:cNvPr>
          <p:cNvSpPr txBox="1"/>
          <p:nvPr/>
        </p:nvSpPr>
        <p:spPr>
          <a:xfrm>
            <a:off x="4579014" y="222861"/>
            <a:ext cx="30339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0" dirty="0">
                <a:effectLst/>
                <a:latin typeface="Roboto" panose="02000000000000000000" pitchFamily="2" charset="0"/>
              </a:rPr>
              <a:t>Szövegértés</a:t>
            </a:r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39709231"/>
              </p:ext>
            </p:extLst>
          </p:nvPr>
        </p:nvGraphicFramePr>
        <p:xfrm>
          <a:off x="1687966" y="1616529"/>
          <a:ext cx="8449809" cy="51208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3" r:id="rId3" imgW="11783880" imgH="7148880" progId="">
                  <p:embed/>
                </p:oleObj>
              </mc:Choice>
              <mc:Fallback>
                <p:oleObj r:id="rId3" imgW="11783880" imgH="71488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87966" y="1616529"/>
                        <a:ext cx="8449809" cy="51208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0700064"/>
              </p:ext>
            </p:extLst>
          </p:nvPr>
        </p:nvGraphicFramePr>
        <p:xfrm>
          <a:off x="6096000" y="869192"/>
          <a:ext cx="5151665" cy="8910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74" r:id="rId5" imgW="7783920" imgH="1345680" progId="">
                  <p:embed/>
                </p:oleObj>
              </mc:Choice>
              <mc:Fallback>
                <p:oleObj r:id="rId5" imgW="7783920" imgH="13456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096000" y="869192"/>
                        <a:ext cx="5151665" cy="8910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163530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8D43DF88-C1BA-DB11-3002-983D8A6B3784}"/>
              </a:ext>
            </a:extLst>
          </p:cNvPr>
          <p:cNvSpPr txBox="1"/>
          <p:nvPr/>
        </p:nvSpPr>
        <p:spPr>
          <a:xfrm>
            <a:off x="4777595" y="420948"/>
            <a:ext cx="301113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0" dirty="0" smtClean="0">
                <a:effectLst/>
                <a:latin typeface="Roboto" panose="02000000000000000000" pitchFamily="2" charset="0"/>
              </a:rPr>
              <a:t>Matematika</a:t>
            </a:r>
            <a:endParaRPr lang="hu-HU" sz="3600" b="0" dirty="0">
              <a:effectLst/>
              <a:latin typeface="Roboto" panose="02000000000000000000" pitchFamily="2" charset="0"/>
            </a:endParaRP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9461181"/>
              </p:ext>
            </p:extLst>
          </p:nvPr>
        </p:nvGraphicFramePr>
        <p:xfrm>
          <a:off x="1655311" y="1217613"/>
          <a:ext cx="8620740" cy="50852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4" r:id="rId3" imgW="11783880" imgH="6958440" progId="">
                  <p:embed/>
                </p:oleObj>
              </mc:Choice>
              <mc:Fallback>
                <p:oleObj r:id="rId3" imgW="11783880" imgH="69584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55311" y="1217613"/>
                        <a:ext cx="8620740" cy="50852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241328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199D2F-6AB3-8B05-D0B2-B4FF382CD5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B4C79F4-CFEA-640A-F12A-379BA086AF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094"/>
          <a:stretch>
            <a:fillRect/>
          </a:stretch>
        </p:blipFill>
        <p:spPr>
          <a:xfrm>
            <a:off x="781258" y="1132041"/>
            <a:ext cx="9963945" cy="1675814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4EBCB742-E179-E16C-E156-BA28637C41E1}"/>
              </a:ext>
            </a:extLst>
          </p:cNvPr>
          <p:cNvSpPr txBox="1"/>
          <p:nvPr/>
        </p:nvSpPr>
        <p:spPr>
          <a:xfrm>
            <a:off x="4595265" y="568730"/>
            <a:ext cx="3430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0" dirty="0">
                <a:effectLst/>
                <a:latin typeface="Roboto" panose="02000000000000000000" pitchFamily="2" charset="0"/>
              </a:rPr>
              <a:t>Német nyelv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0648756"/>
              </p:ext>
            </p:extLst>
          </p:nvPr>
        </p:nvGraphicFramePr>
        <p:xfrm>
          <a:off x="748602" y="2807855"/>
          <a:ext cx="10142726" cy="2702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8" r:id="rId4" imgW="11580840" imgH="3085560" progId="">
                  <p:embed/>
                </p:oleObj>
              </mc:Choice>
              <mc:Fallback>
                <p:oleObj r:id="rId4" imgW="11580840" imgH="3085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48602" y="2807855"/>
                        <a:ext cx="10142726" cy="2702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04314061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524CAA-3E85-41AF-D20E-51E79133A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9622B54-522B-E2A5-3790-296281EFE19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094"/>
          <a:stretch>
            <a:fillRect/>
          </a:stretch>
        </p:blipFill>
        <p:spPr>
          <a:xfrm>
            <a:off x="781258" y="1132041"/>
            <a:ext cx="9963945" cy="1675814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E5A825F6-19FB-AFEA-8A6C-A9FA266428BC}"/>
              </a:ext>
            </a:extLst>
          </p:cNvPr>
          <p:cNvSpPr txBox="1"/>
          <p:nvPr/>
        </p:nvSpPr>
        <p:spPr>
          <a:xfrm>
            <a:off x="4179628" y="5594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0" dirty="0">
                <a:effectLst/>
                <a:latin typeface="Roboto" panose="02000000000000000000" pitchFamily="2" charset="0"/>
              </a:rPr>
              <a:t>Természettudomány</a:t>
            </a:r>
          </a:p>
        </p:txBody>
      </p:sp>
      <p:graphicFrame>
        <p:nvGraphicFramePr>
          <p:cNvPr id="3" name="Objektum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5265554"/>
              </p:ext>
            </p:extLst>
          </p:nvPr>
        </p:nvGraphicFramePr>
        <p:xfrm>
          <a:off x="579664" y="2816819"/>
          <a:ext cx="10321248" cy="27838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2" r:id="rId4" imgW="11771280" imgH="3174480" progId="">
                  <p:embed/>
                </p:oleObj>
              </mc:Choice>
              <mc:Fallback>
                <p:oleObj r:id="rId4" imgW="11771280" imgH="317448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79664" y="2816819"/>
                        <a:ext cx="10321248" cy="278388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063866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E3620-B50A-E611-633E-5B1A909FC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301A6E6-9C2A-DD8E-9D2F-5FF000EA07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094"/>
          <a:stretch>
            <a:fillRect/>
          </a:stretch>
        </p:blipFill>
        <p:spPr>
          <a:xfrm>
            <a:off x="781258" y="1108068"/>
            <a:ext cx="10106482" cy="1699787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5AE275F-6429-3724-D3E4-EF8ED475B4B7}"/>
              </a:ext>
            </a:extLst>
          </p:cNvPr>
          <p:cNvSpPr txBox="1"/>
          <p:nvPr/>
        </p:nvSpPr>
        <p:spPr>
          <a:xfrm>
            <a:off x="4499237" y="393238"/>
            <a:ext cx="27106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0" dirty="0">
                <a:effectLst/>
                <a:latin typeface="Roboto" panose="02000000000000000000" pitchFamily="2" charset="0"/>
              </a:rPr>
              <a:t>Történelem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51775097"/>
              </p:ext>
            </p:extLst>
          </p:nvPr>
        </p:nvGraphicFramePr>
        <p:xfrm>
          <a:off x="673130" y="2807855"/>
          <a:ext cx="10476229" cy="35113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6" r:id="rId4" imgW="11822040" imgH="3961800" progId="">
                  <p:embed/>
                </p:oleObj>
              </mc:Choice>
              <mc:Fallback>
                <p:oleObj r:id="rId4" imgW="11822040" imgH="39618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73130" y="2807855"/>
                        <a:ext cx="10476229" cy="351130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85987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AF0E52-94F8-8585-D204-574A9796D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7DB14FB2-8F6B-FE2B-A936-69AC63733C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7094"/>
          <a:stretch>
            <a:fillRect/>
          </a:stretch>
        </p:blipFill>
        <p:spPr>
          <a:xfrm>
            <a:off x="781258" y="1132041"/>
            <a:ext cx="9963945" cy="1675814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FD97BE9C-9188-C424-CC00-7B5455E50D19}"/>
              </a:ext>
            </a:extLst>
          </p:cNvPr>
          <p:cNvSpPr txBox="1"/>
          <p:nvPr/>
        </p:nvSpPr>
        <p:spPr>
          <a:xfrm>
            <a:off x="4322038" y="485710"/>
            <a:ext cx="36858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3600" b="0" dirty="0">
                <a:effectLst/>
                <a:latin typeface="Roboto" panose="02000000000000000000" pitchFamily="2" charset="0"/>
              </a:rPr>
              <a:t>Digitális kultúra</a:t>
            </a:r>
          </a:p>
        </p:txBody>
      </p:sp>
      <p:graphicFrame>
        <p:nvGraphicFramePr>
          <p:cNvPr id="2" name="Objektum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3455914"/>
              </p:ext>
            </p:extLst>
          </p:nvPr>
        </p:nvGraphicFramePr>
        <p:xfrm>
          <a:off x="723675" y="2848679"/>
          <a:ext cx="10209572" cy="3552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r:id="rId4" imgW="11644200" imgH="4050720" progId="">
                  <p:embed/>
                </p:oleObj>
              </mc:Choice>
              <mc:Fallback>
                <p:oleObj r:id="rId4" imgW="11644200" imgH="40507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23675" y="2848679"/>
                        <a:ext cx="10209572" cy="3552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0145187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abetű">
  <a:themeElements>
    <a:clrScheme name="Wood Type">
      <a:dk1>
        <a:sysClr val="windowText" lastClr="000000"/>
      </a:dk1>
      <a:lt1>
        <a:sysClr val="window" lastClr="FFFFFF"/>
      </a:lt1>
      <a:dk2>
        <a:srgbClr val="514949"/>
      </a:dk2>
      <a:lt2>
        <a:srgbClr val="E1E1DB"/>
      </a:lt2>
      <a:accent1>
        <a:srgbClr val="9DBFBE"/>
      </a:accent1>
      <a:accent2>
        <a:srgbClr val="DB8631"/>
      </a:accent2>
      <a:accent3>
        <a:srgbClr val="E3CC5A"/>
      </a:accent3>
      <a:accent4>
        <a:srgbClr val="ACADA8"/>
      </a:accent4>
      <a:accent5>
        <a:srgbClr val="927C61"/>
      </a:accent5>
      <a:accent6>
        <a:srgbClr val="B3B435"/>
      </a:accent6>
      <a:hlink>
        <a:srgbClr val="0000FF"/>
      </a:hlink>
      <a:folHlink>
        <a:srgbClr val="800080"/>
      </a:folHlink>
    </a:clrScheme>
    <a:fontScheme name="Wood Type">
      <a:majorFont>
        <a:latin typeface="Arial Black" panose="020B0A040201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 panose="020B0604020202020204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BE1B6DD8-9976-4550-A6F4-B2DD4EA939DA}"/>
    </a:ext>
  </a:extLst>
</a:theme>
</file>

<file path=ppt/theme/themeOverride1.xml><?xml version="1.0" encoding="utf-8"?>
<a:themeOverride xmlns:a="http://schemas.openxmlformats.org/drawingml/2006/main">
  <a:clrScheme name="Wood Type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Wood Type">
    <a:dk1>
      <a:sysClr val="windowText" lastClr="000000"/>
    </a:dk1>
    <a:lt1>
      <a:sysClr val="window" lastClr="FFFFFF"/>
    </a:lt1>
    <a:dk2>
      <a:srgbClr val="514949"/>
    </a:dk2>
    <a:lt2>
      <a:srgbClr val="E1E1DB"/>
    </a:lt2>
    <a:accent1>
      <a:srgbClr val="9DBFBE"/>
    </a:accent1>
    <a:accent2>
      <a:srgbClr val="DB8631"/>
    </a:accent2>
    <a:accent3>
      <a:srgbClr val="E3CC5A"/>
    </a:accent3>
    <a:accent4>
      <a:srgbClr val="ACADA8"/>
    </a:accent4>
    <a:accent5>
      <a:srgbClr val="927C61"/>
    </a:accent5>
    <a:accent6>
      <a:srgbClr val="B3B435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</TotalTime>
  <Words>353</Words>
  <Application>Microsoft Office PowerPoint</Application>
  <PresentationFormat>Szélesvásznú</PresentationFormat>
  <Paragraphs>150</Paragraphs>
  <Slides>106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0</vt:i4>
      </vt:variant>
      <vt:variant>
        <vt:lpstr>Diacímek</vt:lpstr>
      </vt:variant>
      <vt:variant>
        <vt:i4>106</vt:i4>
      </vt:variant>
    </vt:vector>
  </HeadingPairs>
  <TitlesOfParts>
    <vt:vector size="113" baseType="lpstr">
      <vt:lpstr>Arial</vt:lpstr>
      <vt:lpstr>Arial Black</vt:lpstr>
      <vt:lpstr>Calibri</vt:lpstr>
      <vt:lpstr>Roboto</vt:lpstr>
      <vt:lpstr>Rockwell Extra Bold</vt:lpstr>
      <vt:lpstr>Wingdings</vt:lpstr>
      <vt:lpstr>Fabetű</vt:lpstr>
      <vt:lpstr>Kompetenciamérés</vt:lpstr>
      <vt:lpstr>8. évfolyam </vt:lpstr>
      <vt:lpstr>Szövegértés 8.</vt:lpstr>
      <vt:lpstr>PowerPoint-bemutató</vt:lpstr>
      <vt:lpstr>PowerPoint-bemutató</vt:lpstr>
      <vt:lpstr>PowerPoint-bemutató</vt:lpstr>
      <vt:lpstr>Matematika 8.</vt:lpstr>
      <vt:lpstr>PowerPoint-bemutató</vt:lpstr>
      <vt:lpstr>PowerPoint-bemutató</vt:lpstr>
      <vt:lpstr>PowerPoint-bemutató</vt:lpstr>
      <vt:lpstr>Természettudomány 8.</vt:lpstr>
      <vt:lpstr>PowerPoint-bemutató</vt:lpstr>
      <vt:lpstr>PowerPoint-bemutató</vt:lpstr>
      <vt:lpstr>PowerPoint-bemutató</vt:lpstr>
      <vt:lpstr>Német nyelv 8.</vt:lpstr>
      <vt:lpstr>VÁLTOZÁS</vt:lpstr>
      <vt:lpstr>PowerPoint-bemutató</vt:lpstr>
      <vt:lpstr>PowerPoint-bemutató</vt:lpstr>
      <vt:lpstr>Digitális kultúra 8.</vt:lpstr>
      <vt:lpstr>PowerPoint-bemutató</vt:lpstr>
      <vt:lpstr>PowerPoint-bemutató</vt:lpstr>
      <vt:lpstr>PowerPoint-bemutató</vt:lpstr>
      <vt:lpstr>tÖRTÉNELEM 8.</vt:lpstr>
      <vt:lpstr>PowerPoint-bemutató</vt:lpstr>
      <vt:lpstr>PowerPoint-bemutató</vt:lpstr>
      <vt:lpstr>PowerPoint-bemutató</vt:lpstr>
      <vt:lpstr>7. évfolyam </vt:lpstr>
      <vt:lpstr>Szövegértés 7.</vt:lpstr>
      <vt:lpstr>PowerPoint-bemutató</vt:lpstr>
      <vt:lpstr>PowerPoint-bemutató</vt:lpstr>
      <vt:lpstr>PowerPoint-bemutató</vt:lpstr>
      <vt:lpstr>Matematika 7.</vt:lpstr>
      <vt:lpstr>PowerPoint-bemutató</vt:lpstr>
      <vt:lpstr>PowerPoint-bemutató</vt:lpstr>
      <vt:lpstr>PowerPoint-bemutató</vt:lpstr>
      <vt:lpstr>Természettudomány 7.</vt:lpstr>
      <vt:lpstr>PowerPoint-bemutató</vt:lpstr>
      <vt:lpstr>PowerPoint-bemutató</vt:lpstr>
      <vt:lpstr>PowerPoint-bemutató</vt:lpstr>
      <vt:lpstr>Német nyelv 7.</vt:lpstr>
      <vt:lpstr>PowerPoint-bemutató</vt:lpstr>
      <vt:lpstr>PowerPoint-bemutató</vt:lpstr>
      <vt:lpstr>Digitális kultúra 7.</vt:lpstr>
      <vt:lpstr>PowerPoint-bemutató</vt:lpstr>
      <vt:lpstr>PowerPoint-bemutató</vt:lpstr>
      <vt:lpstr>PowerPoint-bemutató</vt:lpstr>
      <vt:lpstr>tÖRTÉNELEM 7.</vt:lpstr>
      <vt:lpstr>PowerPoint-bemutató</vt:lpstr>
      <vt:lpstr>PowerPoint-bemutató</vt:lpstr>
      <vt:lpstr>PowerPoint-bemutató</vt:lpstr>
      <vt:lpstr>6. évfolyam</vt:lpstr>
      <vt:lpstr>Szövegértés  6. </vt:lpstr>
      <vt:lpstr>PowerPoint-bemutató</vt:lpstr>
      <vt:lpstr>PowerPoint-bemutató</vt:lpstr>
      <vt:lpstr>PowerPoint-bemutató</vt:lpstr>
      <vt:lpstr>Matematika 6.</vt:lpstr>
      <vt:lpstr>PowerPoint-bemutató</vt:lpstr>
      <vt:lpstr>PowerPoint-bemutató</vt:lpstr>
      <vt:lpstr>PowerPoint-bemutató</vt:lpstr>
      <vt:lpstr>Természettudomány 6.</vt:lpstr>
      <vt:lpstr>PowerPoint-bemutató</vt:lpstr>
      <vt:lpstr>PowerPoint-bemutató</vt:lpstr>
      <vt:lpstr>PowerPoint-bemutató</vt:lpstr>
      <vt:lpstr>Német nyelv 6.</vt:lpstr>
      <vt:lpstr>PowerPoint-bemutató</vt:lpstr>
      <vt:lpstr>PowerPoint-bemutató</vt:lpstr>
      <vt:lpstr>Digitális kultúra 6.</vt:lpstr>
      <vt:lpstr>PowerPoint-bemutató</vt:lpstr>
      <vt:lpstr>PowerPoint-bemutató</vt:lpstr>
      <vt:lpstr>PowerPoint-bemutató</vt:lpstr>
      <vt:lpstr>tÖRTÉNELEM 6.</vt:lpstr>
      <vt:lpstr>PowerPoint-bemutató</vt:lpstr>
      <vt:lpstr>PowerPoint-bemutató</vt:lpstr>
      <vt:lpstr>PowerPoint-bemutató</vt:lpstr>
      <vt:lpstr>5. évfolyam</vt:lpstr>
      <vt:lpstr>Szövegértés 5.</vt:lpstr>
      <vt:lpstr>PowerPoint-bemutató</vt:lpstr>
      <vt:lpstr>PowerPoint-bemutató</vt:lpstr>
      <vt:lpstr>PowerPoint-bemutató</vt:lpstr>
      <vt:lpstr>Matematika 5.</vt:lpstr>
      <vt:lpstr>PowerPoint-bemutató</vt:lpstr>
      <vt:lpstr>PowerPoint-bemutató</vt:lpstr>
      <vt:lpstr>PowerPoint-bemutató</vt:lpstr>
      <vt:lpstr>Digitális kultúra 5.</vt:lpstr>
      <vt:lpstr>PowerPoint-bemutató</vt:lpstr>
      <vt:lpstr>PowerPoint-bemutató</vt:lpstr>
      <vt:lpstr>PowerPoint-bemutató</vt:lpstr>
      <vt:lpstr>Történelem 5.</vt:lpstr>
      <vt:lpstr>PowerPoint-bemutató</vt:lpstr>
      <vt:lpstr>PowerPoint-bemutató</vt:lpstr>
      <vt:lpstr>PowerPoint-bemutató</vt:lpstr>
      <vt:lpstr>4. évfolyam</vt:lpstr>
      <vt:lpstr>Szövegértés 4.</vt:lpstr>
      <vt:lpstr>PowerPoint-bemutató</vt:lpstr>
      <vt:lpstr>PowerPoint-bemutató</vt:lpstr>
      <vt:lpstr>PowerPoint-bemutató</vt:lpstr>
      <vt:lpstr>Matematika 4.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Kompetenciamérés</dc:title>
  <dc:creator>Henriette Gőcze</dc:creator>
  <cp:lastModifiedBy>hobersz@sulid.hu</cp:lastModifiedBy>
  <cp:revision>49</cp:revision>
  <cp:lastPrinted>2024-09-03T17:43:47Z</cp:lastPrinted>
  <dcterms:created xsi:type="dcterms:W3CDTF">2023-11-28T15:28:33Z</dcterms:created>
  <dcterms:modified xsi:type="dcterms:W3CDTF">2026-07-01T08:24:41Z</dcterms:modified>
</cp:coreProperties>
</file>