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80" r:id="rId1"/>
  </p:sldMasterIdLst>
  <p:sldIdLst>
    <p:sldId id="256" r:id="rId2"/>
    <p:sldId id="257" r:id="rId3"/>
    <p:sldId id="266" r:id="rId4"/>
    <p:sldId id="269" r:id="rId5"/>
    <p:sldId id="267" r:id="rId6"/>
    <p:sldId id="272" r:id="rId7"/>
    <p:sldId id="268" r:id="rId8"/>
    <p:sldId id="273" r:id="rId9"/>
    <p:sldId id="275" r:id="rId10"/>
    <p:sldId id="274" r:id="rId11"/>
    <p:sldId id="277" r:id="rId12"/>
    <p:sldId id="276" r:id="rId13"/>
    <p:sldId id="265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bg>
      <p:bgPr>
        <a:gradFill flip="none" rotWithShape="1">
          <a:gsLst>
            <a:gs pos="0">
              <a:srgbClr val="B1DDFF"/>
            </a:gs>
            <a:gs pos="100000">
              <a:srgbClr val="B1DDFF">
                <a:lumMod val="64000"/>
                <a:lumOff val="36000"/>
              </a:srgb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12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368300" ty="203200" sx="64000" sy="64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</a:rPr>
              <a:t>C</a:t>
            </a:r>
          </a:p>
        </p:txBody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2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bg2"/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Kattintson ide az alcím mintájának szerkesztéséhez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DDA51639-B2D6-4652-B8C3-1B4C224A7BAF}" type="datetimeFigureOut">
              <a:rPr lang="en-US" smtClean="0"/>
              <a:t>3/27/2026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5500" cy="228600"/>
          </a:xfrm>
        </p:spPr>
        <p:txBody>
          <a:bodyPr/>
          <a:lstStyle>
            <a:lvl1pPr algn="l">
              <a:defRPr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81539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smtClean="0"/>
              <a:t>3/27/2026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56232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bg>
      <p:bgPr>
        <a:gradFill flip="none" rotWithShape="1">
          <a:gsLst>
            <a:gs pos="0">
              <a:schemeClr val="bg2">
                <a:tint val="80000"/>
                <a:shade val="100000"/>
                <a:satMod val="300000"/>
              </a:schemeClr>
            </a:gs>
            <a:gs pos="100000">
              <a:srgbClr val="B1DDFF">
                <a:lumMod val="64000"/>
                <a:lumOff val="36000"/>
              </a:srgb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12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68300" ty="203200" sx="64000" sy="64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</a:rPr>
              <a:t>C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2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bg2"/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600">
                <a:solidFill>
                  <a:schemeClr val="bg2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44961B7-6B89-48AB-966F-622E2788EECC}" type="datetimeFigureOut">
              <a:rPr lang="en-US" smtClean="0"/>
              <a:t>3/27/2026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7024" cy="228600"/>
          </a:xfrm>
        </p:spPr>
        <p:txBody>
          <a:bodyPr/>
          <a:lstStyle>
            <a:lvl1pPr algn="l">
              <a:defRPr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2080"/>
            <a:ext cx="2112264" cy="2286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95771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smtClean="0"/>
              <a:t>3/27/2026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85064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smtClean="0"/>
              <a:t>3/27/2026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5791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smtClean="0"/>
              <a:t>3/27/2026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03549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smtClean="0"/>
              <a:t>3/27/2026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73947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smtClean="0"/>
              <a:t>3/27/2026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0594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rgbClr val="969696"/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ffectLst>
                  <a:outerShdw blurRad="12700" dist="381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B334A90-EB03-42F3-8859-2C2B2724C058}" type="datetimeFigureOut">
              <a:rPr lang="en-US" smtClean="0"/>
              <a:t>3/27/2026</a:t>
            </a:fld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 lang="en-US" sz="1000" kern="12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12700" dist="381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46916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smtClean="0"/>
              <a:t>3/27/2026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5463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smtClean="0"/>
              <a:t>3/27/2026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7860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smtClean="0"/>
              <a:t>3/27/2026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14667" y="6214535"/>
            <a:ext cx="146304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</p:spTree>
    <p:extLst>
      <p:ext uri="{BB962C8B-B14F-4D97-AF65-F5344CB8AC3E}">
        <p14:creationId xmlns:p14="http://schemas.microsoft.com/office/powerpoint/2010/main" val="370443228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791855" y="1911927"/>
            <a:ext cx="8599054" cy="2998735"/>
          </a:xfrm>
        </p:spPr>
        <p:txBody>
          <a:bodyPr/>
          <a:lstStyle/>
          <a:p>
            <a:r>
              <a:rPr lang="hu-HU" sz="4800" dirty="0" smtClean="0">
                <a:solidFill>
                  <a:srgbClr val="FF0000"/>
                </a:solidFill>
              </a:rPr>
              <a:t>Zichy </a:t>
            </a:r>
            <a:r>
              <a:rPr lang="hu-HU" sz="4800" dirty="0" smtClean="0">
                <a:solidFill>
                  <a:srgbClr val="FF0000"/>
                </a:solidFill>
              </a:rPr>
              <a:t>Antónia Általános </a:t>
            </a:r>
            <a:r>
              <a:rPr lang="hu-HU" sz="4800" dirty="0" smtClean="0">
                <a:solidFill>
                  <a:srgbClr val="FF0000"/>
                </a:solidFill>
              </a:rPr>
              <a:t>Iskola</a:t>
            </a:r>
            <a:br>
              <a:rPr lang="hu-HU" sz="4800" dirty="0" smtClean="0">
                <a:solidFill>
                  <a:srgbClr val="FF0000"/>
                </a:solidFill>
              </a:rPr>
            </a:br>
            <a:r>
              <a:rPr lang="hu-HU" sz="4800" dirty="0" smtClean="0">
                <a:solidFill>
                  <a:srgbClr val="FF0000"/>
                </a:solidFill>
              </a:rPr>
              <a:t/>
            </a:r>
            <a:br>
              <a:rPr lang="hu-HU" sz="4800" dirty="0" smtClean="0">
                <a:solidFill>
                  <a:srgbClr val="FF0000"/>
                </a:solidFill>
              </a:rPr>
            </a:br>
            <a:r>
              <a:rPr lang="hu-H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„Magyar történelmi és kulturális kincsek nyomában, Szlovéniában és Horvátországban.” </a:t>
            </a:r>
            <a:endParaRPr lang="hu-H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638083"/>
          </a:xfrm>
        </p:spPr>
        <p:txBody>
          <a:bodyPr>
            <a:noAutofit/>
          </a:bodyPr>
          <a:lstStyle/>
          <a:p>
            <a:r>
              <a:rPr lang="hu-HU" sz="3600" dirty="0" smtClean="0"/>
              <a:t>HAT-KP-1-2025/1-000558</a:t>
            </a:r>
            <a:endParaRPr lang="hu-HU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521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242291" y="448631"/>
            <a:ext cx="10058400" cy="1371600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Trianoni békeszerződés 1920.06.04.</a:t>
            </a: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8622" y="1737104"/>
            <a:ext cx="7048500" cy="466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902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Az 1. nap programja</a:t>
            </a:r>
            <a:endParaRPr lang="hu-HU" dirty="0"/>
          </a:p>
        </p:txBody>
      </p:sp>
      <p:sp>
        <p:nvSpPr>
          <p:cNvPr id="6" name="Szöveg helye 5"/>
          <p:cNvSpPr>
            <a:spLocks noGrp="1"/>
          </p:cNvSpPr>
          <p:nvPr>
            <p:ph type="body" sz="half" idx="2"/>
          </p:nvPr>
        </p:nvSpPr>
        <p:spPr>
          <a:xfrm>
            <a:off x="9296400" y="2253312"/>
            <a:ext cx="2430780" cy="3944288"/>
          </a:xfrm>
        </p:spPr>
        <p:txBody>
          <a:bodyPr>
            <a:normAutofit lnSpcReduction="10000"/>
          </a:bodyPr>
          <a:lstStyle/>
          <a:p>
            <a:r>
              <a:rPr lang="hu-HU" b="1" dirty="0"/>
              <a:t>-</a:t>
            </a:r>
            <a:r>
              <a:rPr lang="hu-HU" dirty="0" smtClean="0"/>
              <a:t>8.20 indulás az iskola elől</a:t>
            </a:r>
          </a:p>
          <a:p>
            <a:r>
              <a:rPr lang="de-DE" b="1" dirty="0" smtClean="0"/>
              <a:t>- </a:t>
            </a:r>
            <a:r>
              <a:rPr lang="de-DE" b="1" dirty="0" err="1"/>
              <a:t>Lendva</a:t>
            </a:r>
            <a:r>
              <a:rPr lang="de-DE" b="1" dirty="0"/>
              <a:t> </a:t>
            </a:r>
            <a:r>
              <a:rPr lang="hu-HU" dirty="0" smtClean="0"/>
              <a:t>:</a:t>
            </a:r>
          </a:p>
          <a:p>
            <a:r>
              <a:rPr lang="hu-HU" dirty="0" smtClean="0"/>
              <a:t>-Bánffy-Esterházy </a:t>
            </a:r>
            <a:r>
              <a:rPr lang="hu-HU" dirty="0"/>
              <a:t>kastély </a:t>
            </a:r>
            <a:r>
              <a:rPr lang="hu-HU" dirty="0" smtClean="0"/>
              <a:t>kiállítása</a:t>
            </a:r>
          </a:p>
          <a:p>
            <a:r>
              <a:rPr lang="hu-HU" dirty="0" smtClean="0"/>
              <a:t>-</a:t>
            </a:r>
            <a:r>
              <a:rPr lang="hu-HU" dirty="0"/>
              <a:t>Magyar Nemzetiségi Művelődési </a:t>
            </a:r>
            <a:r>
              <a:rPr lang="hu-HU" dirty="0" smtClean="0"/>
              <a:t>Intézet</a:t>
            </a:r>
          </a:p>
          <a:p>
            <a:r>
              <a:rPr lang="hu-HU" dirty="0" smtClean="0"/>
              <a:t>-Szentháromság kápolna-Hadik Mihály sírja</a:t>
            </a:r>
          </a:p>
          <a:p>
            <a:r>
              <a:rPr lang="hu-HU" dirty="0" smtClean="0"/>
              <a:t>-</a:t>
            </a:r>
            <a:r>
              <a:rPr lang="hu-HU" b="1" dirty="0" smtClean="0"/>
              <a:t>Bántornya:</a:t>
            </a:r>
            <a:r>
              <a:rPr lang="hu-HU" dirty="0" smtClean="0"/>
              <a:t> Árpád-kori templom</a:t>
            </a:r>
          </a:p>
          <a:p>
            <a:r>
              <a:rPr lang="hu-HU" dirty="0" smtClean="0"/>
              <a:t>-</a:t>
            </a:r>
            <a:r>
              <a:rPr lang="hu-HU" b="1" dirty="0" err="1" smtClean="0"/>
              <a:t>Dobronak</a:t>
            </a:r>
            <a:r>
              <a:rPr lang="hu-HU" dirty="0" smtClean="0"/>
              <a:t>: </a:t>
            </a:r>
            <a:r>
              <a:rPr lang="hu-HU" dirty="0" err="1" smtClean="0"/>
              <a:t>Bakónaki</a:t>
            </a:r>
            <a:r>
              <a:rPr lang="hu-HU" dirty="0" smtClean="0"/>
              <a:t>-tó. (séta) energiapark</a:t>
            </a:r>
          </a:p>
          <a:p>
            <a:r>
              <a:rPr lang="hu-HU" dirty="0" smtClean="0"/>
              <a:t>-18.30 </a:t>
            </a:r>
            <a:r>
              <a:rPr lang="hu-HU" b="1" dirty="0" smtClean="0"/>
              <a:t>Szalafő:</a:t>
            </a:r>
            <a:r>
              <a:rPr lang="hu-HU" dirty="0" smtClean="0"/>
              <a:t> </a:t>
            </a:r>
            <a:r>
              <a:rPr lang="hu-HU" dirty="0" err="1" smtClean="0"/>
              <a:t>Gatter</a:t>
            </a:r>
            <a:r>
              <a:rPr lang="hu-HU" dirty="0" smtClean="0"/>
              <a:t> fogadó</a:t>
            </a:r>
            <a:endParaRPr lang="hu-HU" dirty="0"/>
          </a:p>
        </p:txBody>
      </p:sp>
      <p:pic>
        <p:nvPicPr>
          <p:cNvPr id="3078" name="Picture 6" descr="https://www.gml.si/wp-content/uploads/2011/01/01_zgodovina_gradu_Var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106" y="607392"/>
            <a:ext cx="3424604" cy="2237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A Szentháromság-kápolna és Hadik Mihály múmiája | Muravidek.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4421" y="607392"/>
            <a:ext cx="3946942" cy="2692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Náday Katalin: Bántornya, Szűz Mária Mennybevétele templom – chartaxxi.e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591" y="3567299"/>
            <a:ext cx="3799551" cy="2849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Gyógyító energiapontok a magyar határnál: szépséges park a Bakonaki-tó  körül – Senior.hu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9912" y="3864928"/>
            <a:ext cx="4253390" cy="2552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Tartalom hely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85483" y="2400872"/>
            <a:ext cx="3104779" cy="1768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604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087" y="666766"/>
            <a:ext cx="10173826" cy="5524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411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ép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1191" y="480364"/>
            <a:ext cx="3852515" cy="2709141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 2. nap programja</a:t>
            </a:r>
            <a:endParaRPr lang="hu-HU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4059382"/>
          </a:xfrm>
        </p:spPr>
        <p:txBody>
          <a:bodyPr>
            <a:normAutofit fontScale="92500" lnSpcReduction="10000"/>
          </a:bodyPr>
          <a:lstStyle/>
          <a:p>
            <a:r>
              <a:rPr lang="hu-HU" dirty="0" smtClean="0"/>
              <a:t>-</a:t>
            </a:r>
            <a:r>
              <a:rPr lang="hu-HU" b="1" dirty="0" smtClean="0"/>
              <a:t>7.30-</a:t>
            </a:r>
            <a:r>
              <a:rPr lang="hu-HU" dirty="0" smtClean="0"/>
              <a:t>reggeli </a:t>
            </a:r>
            <a:r>
              <a:rPr lang="hu-HU" b="1" dirty="0" smtClean="0"/>
              <a:t>8.00</a:t>
            </a:r>
            <a:r>
              <a:rPr lang="hu-HU" dirty="0" smtClean="0"/>
              <a:t> indulás</a:t>
            </a:r>
          </a:p>
          <a:p>
            <a:r>
              <a:rPr lang="hu-HU" dirty="0" smtClean="0"/>
              <a:t>-</a:t>
            </a:r>
            <a:r>
              <a:rPr lang="hu-HU" b="1" dirty="0" smtClean="0"/>
              <a:t>9.00-9.45  Mezővár</a:t>
            </a:r>
            <a:r>
              <a:rPr lang="hu-HU" dirty="0" smtClean="0"/>
              <a:t>: családi gazdaság megtekintése( vásárlás)</a:t>
            </a:r>
          </a:p>
          <a:p>
            <a:r>
              <a:rPr lang="hu-HU" dirty="0" smtClean="0"/>
              <a:t>-</a:t>
            </a:r>
            <a:r>
              <a:rPr lang="hu-HU" b="1" dirty="0" smtClean="0"/>
              <a:t>12.00 Zágráb, séta –</a:t>
            </a:r>
            <a:r>
              <a:rPr lang="hu-HU" dirty="0" err="1" smtClean="0"/>
              <a:t>milleneumi</a:t>
            </a:r>
            <a:r>
              <a:rPr lang="hu-HU" dirty="0" smtClean="0"/>
              <a:t> pavilon, Zrínyi és </a:t>
            </a:r>
            <a:r>
              <a:rPr lang="hu-HU" dirty="0" err="1"/>
              <a:t>J</a:t>
            </a:r>
            <a:r>
              <a:rPr lang="hu-HU" dirty="0" err="1" smtClean="0"/>
              <a:t>urisich</a:t>
            </a:r>
            <a:r>
              <a:rPr lang="hu-HU" dirty="0" smtClean="0"/>
              <a:t> Miklós szobra, meteorológiai óra, Liszt Ferenc Intézet, Káptalandomb-székesegyház, Felsőváros: </a:t>
            </a:r>
            <a:r>
              <a:rPr lang="hu-HU" dirty="0" err="1" smtClean="0"/>
              <a:t>szábor</a:t>
            </a:r>
            <a:r>
              <a:rPr lang="hu-HU" dirty="0" smtClean="0"/>
              <a:t>        (országgyűlés) épülete.</a:t>
            </a:r>
          </a:p>
          <a:p>
            <a:r>
              <a:rPr lang="hu-HU" dirty="0" smtClean="0"/>
              <a:t>-</a:t>
            </a:r>
            <a:r>
              <a:rPr lang="hu-HU" b="1" dirty="0" smtClean="0"/>
              <a:t>18.00 </a:t>
            </a:r>
            <a:r>
              <a:rPr lang="hu-HU" dirty="0" smtClean="0"/>
              <a:t>szállás: </a:t>
            </a:r>
            <a:endParaRPr lang="hu-HU" dirty="0"/>
          </a:p>
          <a:p>
            <a:r>
              <a:rPr lang="hu-HU" dirty="0"/>
              <a:t> </a:t>
            </a:r>
            <a:r>
              <a:rPr lang="hu-HU" b="1" dirty="0" err="1"/>
              <a:t>Uvala</a:t>
            </a:r>
            <a:r>
              <a:rPr lang="hu-HU" b="1" dirty="0"/>
              <a:t> Scott </a:t>
            </a:r>
            <a:endParaRPr lang="hu-HU" dirty="0"/>
          </a:p>
          <a:p>
            <a:r>
              <a:rPr lang="hu-HU" b="1" dirty="0" err="1"/>
              <a:t>Krajevica</a:t>
            </a:r>
            <a:r>
              <a:rPr lang="hu-HU" b="1" dirty="0"/>
              <a:t>, </a:t>
            </a:r>
            <a:r>
              <a:rPr lang="hu-HU" b="1" dirty="0" err="1"/>
              <a:t>Cove</a:t>
            </a:r>
            <a:r>
              <a:rPr lang="hu-HU" b="1" dirty="0"/>
              <a:t> </a:t>
            </a:r>
            <a:r>
              <a:rPr lang="hu-HU" b="1" dirty="0" err="1"/>
              <a:t>Grabrova</a:t>
            </a:r>
            <a:r>
              <a:rPr lang="hu-HU" b="1" dirty="0"/>
              <a:t> 37. </a:t>
            </a:r>
            <a:endParaRPr lang="hu-HU" b="1" dirty="0" smtClean="0"/>
          </a:p>
        </p:txBody>
      </p:sp>
      <p:pic>
        <p:nvPicPr>
          <p:cNvPr id="7" name="Tartalom helye 6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24872" y="480364"/>
            <a:ext cx="3682278" cy="2732013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268" y="3749963"/>
            <a:ext cx="4110229" cy="2699255"/>
          </a:xfrm>
          <a:prstGeom prst="rect">
            <a:avLst/>
          </a:prstGeom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4242" y="2007429"/>
            <a:ext cx="1919858" cy="3092161"/>
          </a:xfrm>
          <a:prstGeom prst="rect">
            <a:avLst/>
          </a:prstGeom>
        </p:spPr>
      </p:pic>
      <p:pic>
        <p:nvPicPr>
          <p:cNvPr id="11" name="Kép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26350" y="3474470"/>
            <a:ext cx="2395105" cy="3070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652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087" y="666766"/>
            <a:ext cx="10173826" cy="5524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885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 3. nap programja</a:t>
            </a:r>
            <a:endParaRPr lang="hu-HU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4170218"/>
          </a:xfrm>
        </p:spPr>
        <p:txBody>
          <a:bodyPr>
            <a:normAutofit fontScale="85000" lnSpcReduction="20000"/>
          </a:bodyPr>
          <a:lstStyle/>
          <a:p>
            <a:r>
              <a:rPr lang="hu-HU" b="1" dirty="0" smtClean="0"/>
              <a:t>-8.00 reggeli, 8.30 indulás</a:t>
            </a:r>
          </a:p>
          <a:p>
            <a:r>
              <a:rPr lang="hu-HU" dirty="0" smtClean="0"/>
              <a:t>Fakultatív: 90 </a:t>
            </a:r>
            <a:r>
              <a:rPr lang="hu-HU" dirty="0"/>
              <a:t>percnyi panoráma hajózás </a:t>
            </a:r>
            <a:r>
              <a:rPr lang="hu-HU" dirty="0" smtClean="0"/>
              <a:t>(vagy</a:t>
            </a:r>
          </a:p>
          <a:p>
            <a:r>
              <a:rPr lang="hu-HU" dirty="0" smtClean="0"/>
              <a:t>9.00 </a:t>
            </a:r>
            <a:r>
              <a:rPr lang="hu-HU" dirty="0" err="1" smtClean="0"/>
              <a:t>Tersatto</a:t>
            </a:r>
            <a:r>
              <a:rPr lang="hu-HU" dirty="0" smtClean="0"/>
              <a:t> vára)</a:t>
            </a:r>
          </a:p>
          <a:p>
            <a:r>
              <a:rPr lang="hu-HU" dirty="0" smtClean="0"/>
              <a:t>-</a:t>
            </a:r>
            <a:r>
              <a:rPr lang="hu-HU" b="1" dirty="0" smtClean="0"/>
              <a:t>10.30</a:t>
            </a:r>
            <a:r>
              <a:rPr lang="hu-HU" dirty="0" smtClean="0"/>
              <a:t> </a:t>
            </a:r>
            <a:r>
              <a:rPr lang="hu-HU" b="1" dirty="0"/>
              <a:t>Fiume </a:t>
            </a:r>
            <a:r>
              <a:rPr lang="hu-HU" dirty="0"/>
              <a:t>történelmi </a:t>
            </a:r>
            <a:r>
              <a:rPr lang="hu-HU" dirty="0" smtClean="0"/>
              <a:t>belvárosában séta:  </a:t>
            </a:r>
            <a:r>
              <a:rPr lang="hu-HU" dirty="0"/>
              <a:t>Kormányzói Palota, a Magyar Királyi Tengerészeti </a:t>
            </a:r>
            <a:r>
              <a:rPr lang="hu-HU" dirty="0" smtClean="0"/>
              <a:t>Hatóság, Adria-palota </a:t>
            </a:r>
            <a:r>
              <a:rPr lang="hu-HU" dirty="0"/>
              <a:t>és az Adria Magyar Királyi Tengerhajózási Rt. székháza. </a:t>
            </a:r>
            <a:r>
              <a:rPr lang="hu-HU" dirty="0" smtClean="0"/>
              <a:t>, </a:t>
            </a:r>
            <a:r>
              <a:rPr lang="hu-HU" b="1" dirty="0"/>
              <a:t>Baross </a:t>
            </a:r>
            <a:r>
              <a:rPr lang="hu-HU" b="1" dirty="0" smtClean="0"/>
              <a:t>emléktábla</a:t>
            </a:r>
            <a:r>
              <a:rPr lang="hu-HU" dirty="0" smtClean="0"/>
              <a:t>, </a:t>
            </a:r>
            <a:r>
              <a:rPr lang="hu-HU" dirty="0"/>
              <a:t>illetve Jókai </a:t>
            </a:r>
            <a:r>
              <a:rPr lang="hu-HU" dirty="0" smtClean="0"/>
              <a:t>emléktáblája. Szent </a:t>
            </a:r>
            <a:r>
              <a:rPr lang="hu-HU" dirty="0" err="1" smtClean="0"/>
              <a:t>Víd</a:t>
            </a:r>
            <a:r>
              <a:rPr lang="hu-HU" dirty="0" smtClean="0"/>
              <a:t> temploma, Baross </a:t>
            </a:r>
            <a:r>
              <a:rPr lang="hu-HU" dirty="0"/>
              <a:t>Gábor Magyar Kultúrkör </a:t>
            </a:r>
            <a:r>
              <a:rPr lang="hu-HU" dirty="0" smtClean="0"/>
              <a:t>Székháza</a:t>
            </a:r>
          </a:p>
          <a:p>
            <a:r>
              <a:rPr lang="hu-HU" b="1" dirty="0" smtClean="0"/>
              <a:t>14.45 Abbázia </a:t>
            </a:r>
            <a:r>
              <a:rPr lang="hu-HU" dirty="0" smtClean="0"/>
              <a:t>: volt magyar nemesi villák</a:t>
            </a:r>
          </a:p>
          <a:p>
            <a:r>
              <a:rPr lang="hu-HU" dirty="0" smtClean="0"/>
              <a:t>-ha lesz idő, </a:t>
            </a:r>
            <a:r>
              <a:rPr lang="hu-HU" b="1" dirty="0" err="1" smtClean="0"/>
              <a:t>Lovran</a:t>
            </a:r>
            <a:r>
              <a:rPr lang="hu-HU" b="1" dirty="0" smtClean="0"/>
              <a:t> </a:t>
            </a:r>
            <a:r>
              <a:rPr lang="hu-HU" dirty="0" smtClean="0"/>
              <a:t>–séta</a:t>
            </a:r>
          </a:p>
          <a:p>
            <a:r>
              <a:rPr lang="hu-HU" dirty="0" smtClean="0"/>
              <a:t>-</a:t>
            </a:r>
            <a:r>
              <a:rPr lang="hu-HU" b="1" dirty="0" smtClean="0"/>
              <a:t>18.00 szállás</a:t>
            </a:r>
            <a:endParaRPr lang="hu-HU" b="1" dirty="0"/>
          </a:p>
        </p:txBody>
      </p:sp>
      <p:pic>
        <p:nvPicPr>
          <p:cNvPr id="2052" name="Picture 4" descr="1779. április 23-án csatolta Mária Terézia Magyarországhoz Fiumét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872" y="607392"/>
            <a:ext cx="3565236" cy="2673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fiume_rijeka_corso_via_lodovico_kossuth_tramvaj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894" y="517236"/>
            <a:ext cx="4258736" cy="2804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Abbázia – Világi ragyogás Isten szolgáinak árnyékában | Szombat Onl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980" y="3608351"/>
            <a:ext cx="5235575" cy="2847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Kirándulási ötlet: Lovran - Isztria | TRAVELKI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2727" y="3552878"/>
            <a:ext cx="2958811" cy="2958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5751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087" y="666766"/>
            <a:ext cx="10173826" cy="5524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598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 4. nap programja</a:t>
            </a:r>
            <a:endParaRPr lang="hu-HU" dirty="0"/>
          </a:p>
        </p:txBody>
      </p:sp>
      <p:pic>
        <p:nvPicPr>
          <p:cNvPr id="5" name="Tartalom helye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8891" y="540112"/>
            <a:ext cx="4524375" cy="2657475"/>
          </a:xfrm>
          <a:prstGeom prst="rect">
            <a:avLst/>
          </a:prstGeom>
        </p:spPr>
      </p:pic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9296400" y="2285999"/>
            <a:ext cx="2430780" cy="4050145"/>
          </a:xfrm>
        </p:spPr>
        <p:txBody>
          <a:bodyPr>
            <a:normAutofit/>
          </a:bodyPr>
          <a:lstStyle/>
          <a:p>
            <a:r>
              <a:rPr lang="hu-HU" b="1" dirty="0"/>
              <a:t>07.30, indulás 8.00 </a:t>
            </a:r>
            <a:endParaRPr lang="hu-HU" b="1" dirty="0" smtClean="0"/>
          </a:p>
          <a:p>
            <a:r>
              <a:rPr lang="hu-HU" b="1" dirty="0" smtClean="0"/>
              <a:t>-12.30 Varasd: </a:t>
            </a:r>
            <a:r>
              <a:rPr lang="hu-HU" dirty="0" err="1"/>
              <a:t>Erdődy</a:t>
            </a:r>
            <a:r>
              <a:rPr lang="hu-HU" dirty="0"/>
              <a:t>-Zrínyi </a:t>
            </a:r>
            <a:r>
              <a:rPr lang="hu-HU" dirty="0" smtClean="0"/>
              <a:t>várkastély, </a:t>
            </a:r>
            <a:r>
              <a:rPr lang="hu-HU" dirty="0"/>
              <a:t>barokk paloták </a:t>
            </a:r>
            <a:r>
              <a:rPr lang="hu-HU" dirty="0" smtClean="0"/>
              <a:t>, </a:t>
            </a:r>
            <a:r>
              <a:rPr lang="hu-HU" dirty="0"/>
              <a:t>ferences </a:t>
            </a:r>
            <a:r>
              <a:rPr lang="hu-HU" dirty="0" smtClean="0"/>
              <a:t>templomban </a:t>
            </a:r>
            <a:r>
              <a:rPr lang="hu-HU" dirty="0"/>
              <a:t>Szent </a:t>
            </a:r>
            <a:r>
              <a:rPr lang="hu-HU" dirty="0" smtClean="0"/>
              <a:t>István, </a:t>
            </a:r>
            <a:r>
              <a:rPr lang="hu-HU" dirty="0"/>
              <a:t>Szent Imre és László </a:t>
            </a:r>
            <a:r>
              <a:rPr lang="hu-HU" dirty="0" smtClean="0"/>
              <a:t>oltárszobrai. </a:t>
            </a:r>
          </a:p>
          <a:p>
            <a:r>
              <a:rPr lang="hu-HU" b="1" dirty="0" smtClean="0"/>
              <a:t>14.30 Csáktornya: </a:t>
            </a:r>
            <a:r>
              <a:rPr lang="hu-HU" dirty="0" smtClean="0"/>
              <a:t>vár és az emlékművek </a:t>
            </a:r>
            <a:r>
              <a:rPr lang="hu-HU" dirty="0" err="1" smtClean="0"/>
              <a:t>végigjárása</a:t>
            </a:r>
            <a:r>
              <a:rPr lang="hu-HU" dirty="0" smtClean="0"/>
              <a:t>- babérkoszorú. </a:t>
            </a:r>
          </a:p>
          <a:p>
            <a:r>
              <a:rPr lang="hu-HU" b="1" dirty="0" smtClean="0"/>
              <a:t>-kb. 20. 30-ra </a:t>
            </a:r>
            <a:r>
              <a:rPr lang="hu-HU" dirty="0" smtClean="0"/>
              <a:t>-Csáktornya </a:t>
            </a:r>
            <a:r>
              <a:rPr lang="hu-HU" dirty="0"/>
              <a:t>- Hosszúfalu határátkelő - 86. út – Ikervár - Bő </a:t>
            </a:r>
            <a:endParaRPr lang="hu-HU" dirty="0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259" y="4324349"/>
            <a:ext cx="4210050" cy="2438400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9671" y="3916217"/>
            <a:ext cx="4271366" cy="2772641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87442" y="375588"/>
            <a:ext cx="2492459" cy="3429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376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582" y="452582"/>
            <a:ext cx="10730331" cy="5975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33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946061"/>
          </a:xfrm>
        </p:spPr>
        <p:txBody>
          <a:bodyPr/>
          <a:lstStyle/>
          <a:p>
            <a:pPr algn="ctr"/>
            <a:r>
              <a:rPr lang="hu-HU" dirty="0" smtClean="0"/>
              <a:t>Szállásaink: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2800" dirty="0" smtClean="0"/>
              <a:t>2026. 04.20. Szalafő </a:t>
            </a:r>
            <a:r>
              <a:rPr lang="hu-HU" sz="2800" dirty="0" err="1"/>
              <a:t>G</a:t>
            </a:r>
            <a:r>
              <a:rPr lang="hu-HU" sz="2800" dirty="0" err="1" smtClean="0"/>
              <a:t>atter</a:t>
            </a:r>
            <a:r>
              <a:rPr lang="hu-HU" sz="2800" dirty="0" smtClean="0"/>
              <a:t> fogadó </a:t>
            </a:r>
            <a:r>
              <a:rPr lang="pt-BR" dirty="0" smtClean="0"/>
              <a:t> </a:t>
            </a:r>
            <a:endParaRPr lang="hu-HU" dirty="0" smtClean="0"/>
          </a:p>
          <a:p>
            <a:r>
              <a:rPr lang="pt-BR" dirty="0" smtClean="0"/>
              <a:t>9942 </a:t>
            </a:r>
            <a:r>
              <a:rPr lang="pt-BR" dirty="0"/>
              <a:t>Szalafő Templom szer </a:t>
            </a:r>
            <a:r>
              <a:rPr lang="pt-BR" dirty="0" smtClean="0"/>
              <a:t>21</a:t>
            </a:r>
            <a:r>
              <a:rPr lang="hu-HU" dirty="0" smtClean="0"/>
              <a:t>.</a:t>
            </a:r>
          </a:p>
          <a:p>
            <a:pPr marL="0" indent="0">
              <a:buNone/>
            </a:pPr>
            <a:endParaRPr lang="hu-HU" dirty="0" smtClean="0"/>
          </a:p>
          <a:p>
            <a:pPr marL="0" indent="0">
              <a:buNone/>
            </a:pPr>
            <a:endParaRPr lang="hu-HU" dirty="0" smtClean="0"/>
          </a:p>
          <a:p>
            <a:r>
              <a:rPr lang="hu-HU" sz="2800" dirty="0" smtClean="0"/>
              <a:t>2026.04.21. és 22.   </a:t>
            </a:r>
            <a:r>
              <a:rPr lang="hu-HU" dirty="0" smtClean="0"/>
              <a:t> </a:t>
            </a:r>
          </a:p>
          <a:p>
            <a:r>
              <a:rPr lang="hu-HU" b="1" dirty="0" err="1" smtClean="0"/>
              <a:t>Uvala</a:t>
            </a:r>
            <a:r>
              <a:rPr lang="hu-HU" b="1" dirty="0" smtClean="0"/>
              <a:t> </a:t>
            </a:r>
            <a:r>
              <a:rPr lang="hu-HU" b="1" dirty="0"/>
              <a:t>Scott </a:t>
            </a:r>
            <a:r>
              <a:rPr lang="hu-HU" dirty="0"/>
              <a:t> </a:t>
            </a:r>
            <a:r>
              <a:rPr lang="hu-HU" dirty="0" smtClean="0"/>
              <a:t> </a:t>
            </a:r>
          </a:p>
          <a:p>
            <a:r>
              <a:rPr lang="hu-HU" dirty="0" err="1" smtClean="0"/>
              <a:t>Krajevica</a:t>
            </a:r>
            <a:r>
              <a:rPr lang="hu-HU" dirty="0"/>
              <a:t>, </a:t>
            </a:r>
            <a:r>
              <a:rPr lang="hu-HU" dirty="0" err="1"/>
              <a:t>Cove</a:t>
            </a:r>
            <a:r>
              <a:rPr lang="hu-HU" dirty="0"/>
              <a:t> </a:t>
            </a:r>
            <a:r>
              <a:rPr lang="hu-HU" dirty="0" err="1"/>
              <a:t>Grabrova</a:t>
            </a:r>
            <a:r>
              <a:rPr lang="hu-HU" dirty="0"/>
              <a:t> 37. </a:t>
            </a:r>
            <a:endParaRPr lang="hu-HU" sz="2800" dirty="0" smtClean="0"/>
          </a:p>
          <a:p>
            <a:pPr lvl="8"/>
            <a:endParaRPr lang="hu-HU" dirty="0"/>
          </a:p>
          <a:p>
            <a:pPr lvl="8"/>
            <a:endParaRPr lang="hu-HU" dirty="0" smtClean="0"/>
          </a:p>
        </p:txBody>
      </p:sp>
      <p:sp>
        <p:nvSpPr>
          <p:cNvPr id="4" name="AutoShape 2" descr="Gatter Fogadó Szalafő - Hovamenjek.hu"/>
          <p:cNvSpPr>
            <a:spLocks noChangeAspect="1" noChangeArrowheads="1"/>
          </p:cNvSpPr>
          <p:nvPr/>
        </p:nvSpPr>
        <p:spPr bwMode="auto">
          <a:xfrm>
            <a:off x="155575" y="-830263"/>
            <a:ext cx="2619375" cy="174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5" name="AutoShape 4" descr="Gatter Fogadó Szalafő - Hovamenjek.hu"/>
          <p:cNvSpPr>
            <a:spLocks noChangeAspect="1" noChangeArrowheads="1"/>
          </p:cNvSpPr>
          <p:nvPr/>
        </p:nvSpPr>
        <p:spPr bwMode="auto">
          <a:xfrm>
            <a:off x="307975" y="-677863"/>
            <a:ext cx="2619375" cy="174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9" name="Tartalom helye 2"/>
          <p:cNvSpPr txBox="1">
            <a:spLocks/>
          </p:cNvSpPr>
          <p:nvPr/>
        </p:nvSpPr>
        <p:spPr>
          <a:xfrm flipH="1">
            <a:off x="12940473" y="7075055"/>
            <a:ext cx="249053" cy="46181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182880" indent="-182880" algn="l" defTabSz="914400" rtl="0" eaLnBrk="1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 smtClean="0"/>
              <a:t>9942 Szalafő Templom szer 21</a:t>
            </a:r>
            <a:r>
              <a:rPr lang="hu-HU" dirty="0" smtClean="0"/>
              <a:t>.</a:t>
            </a:r>
          </a:p>
          <a:p>
            <a:endParaRPr lang="hu-HU" dirty="0" smtClean="0"/>
          </a:p>
          <a:p>
            <a:pPr marL="0" indent="0">
              <a:buFont typeface="Arial" pitchFamily="34" charset="0"/>
              <a:buNone/>
            </a:pPr>
            <a:r>
              <a:rPr lang="hu-HU" dirty="0" smtClean="0"/>
              <a:t> </a:t>
            </a:r>
          </a:p>
          <a:p>
            <a:pPr marL="0" indent="0">
              <a:buFont typeface="Arial" pitchFamily="34" charset="0"/>
              <a:buNone/>
            </a:pPr>
            <a:endParaRPr lang="hu-HU" dirty="0" smtClean="0"/>
          </a:p>
          <a:p>
            <a:r>
              <a:rPr lang="hu-HU" sz="2800" dirty="0" smtClean="0"/>
              <a:t>2026.04.21. és 22.   </a:t>
            </a:r>
            <a:r>
              <a:rPr lang="hu-HU" dirty="0" smtClean="0"/>
              <a:t> </a:t>
            </a:r>
          </a:p>
          <a:p>
            <a:r>
              <a:rPr lang="hu-HU" b="1" dirty="0" err="1" smtClean="0"/>
              <a:t>Uvala</a:t>
            </a:r>
            <a:r>
              <a:rPr lang="hu-HU" b="1" dirty="0" smtClean="0"/>
              <a:t> Scott </a:t>
            </a:r>
            <a:r>
              <a:rPr lang="hu-HU" dirty="0" smtClean="0"/>
              <a:t>  </a:t>
            </a:r>
            <a:r>
              <a:rPr lang="hu-HU" dirty="0" err="1" smtClean="0"/>
              <a:t>Krajevica</a:t>
            </a:r>
            <a:r>
              <a:rPr lang="hu-HU" dirty="0" smtClean="0"/>
              <a:t>, </a:t>
            </a:r>
            <a:r>
              <a:rPr lang="hu-HU" dirty="0" err="1" smtClean="0"/>
              <a:t>Cove</a:t>
            </a:r>
            <a:r>
              <a:rPr lang="hu-HU" dirty="0" smtClean="0"/>
              <a:t> </a:t>
            </a:r>
            <a:r>
              <a:rPr lang="hu-HU" dirty="0" err="1" smtClean="0"/>
              <a:t>Grabrova</a:t>
            </a:r>
            <a:r>
              <a:rPr lang="hu-HU" dirty="0" smtClean="0"/>
              <a:t> 37. </a:t>
            </a:r>
            <a:endParaRPr lang="hu-HU" sz="2800" dirty="0" smtClean="0"/>
          </a:p>
          <a:p>
            <a:pPr lvl="8"/>
            <a:endParaRPr lang="hu-HU" dirty="0" smtClean="0"/>
          </a:p>
          <a:p>
            <a:pPr lvl="8"/>
            <a:endParaRPr lang="hu-HU" dirty="0" smtClean="0"/>
          </a:p>
        </p:txBody>
      </p:sp>
      <p:pic>
        <p:nvPicPr>
          <p:cNvPr id="10" name="Picture 8" descr="Gatter Fogadó Szalafő - Programturizm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3273" y="1833186"/>
            <a:ext cx="2817091" cy="2189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Uvala Scott Üdülőtelep ** Kraljevica - 67.325 Ft-tó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9247" y="3926609"/>
            <a:ext cx="2495550" cy="1838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8957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66800" y="642595"/>
            <a:ext cx="10058400" cy="668970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Utazásunkat segítik: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66800" y="1607127"/>
            <a:ext cx="10058400" cy="4427913"/>
          </a:xfrm>
        </p:spPr>
        <p:txBody>
          <a:bodyPr>
            <a:normAutofit/>
          </a:bodyPr>
          <a:lstStyle/>
          <a:p>
            <a:r>
              <a:rPr lang="hu-HU" sz="2400" dirty="0" smtClean="0"/>
              <a:t>- </a:t>
            </a:r>
            <a:r>
              <a:rPr lang="hu-HU" sz="2400" b="1" dirty="0" err="1" smtClean="0"/>
              <a:t>Zimics</a:t>
            </a:r>
            <a:r>
              <a:rPr lang="hu-HU" sz="2400" b="1" dirty="0" smtClean="0"/>
              <a:t> Norbert  </a:t>
            </a:r>
            <a:r>
              <a:rPr lang="hu-HU" sz="2400" dirty="0" smtClean="0"/>
              <a:t>autóbuszvezető   -Star </a:t>
            </a:r>
            <a:r>
              <a:rPr lang="hu-HU" sz="2400" dirty="0" err="1" smtClean="0"/>
              <a:t>Guide</a:t>
            </a:r>
            <a:r>
              <a:rPr lang="hu-HU" sz="2400" dirty="0" smtClean="0"/>
              <a:t> Kft Ajka </a:t>
            </a:r>
          </a:p>
          <a:p>
            <a:r>
              <a:rPr lang="hu-HU" sz="2400" dirty="0"/>
              <a:t>-</a:t>
            </a:r>
            <a:r>
              <a:rPr lang="hu-HU" sz="2400" b="1" dirty="0" err="1" smtClean="0"/>
              <a:t>Cséry</a:t>
            </a:r>
            <a:r>
              <a:rPr lang="hu-HU" sz="2400" b="1" dirty="0" smtClean="0"/>
              <a:t> Katalin </a:t>
            </a:r>
            <a:r>
              <a:rPr lang="hu-HU" sz="2400" dirty="0" smtClean="0"/>
              <a:t>idegenvezető –Sopron</a:t>
            </a:r>
          </a:p>
          <a:p>
            <a:r>
              <a:rPr lang="hu-HU" sz="2400" b="1" dirty="0" smtClean="0"/>
              <a:t>-Csillagösvény Utazási Iroda </a:t>
            </a:r>
            <a:r>
              <a:rPr lang="hu-HU" sz="2400" dirty="0" smtClean="0"/>
              <a:t>–Székesfehérvár</a:t>
            </a:r>
          </a:p>
          <a:p>
            <a:r>
              <a:rPr lang="hu-HU" sz="2400" dirty="0" smtClean="0"/>
              <a:t>-</a:t>
            </a:r>
            <a:r>
              <a:rPr lang="hu-HU" sz="2400" b="1" dirty="0" smtClean="0"/>
              <a:t>Pedagógus kísérők</a:t>
            </a:r>
            <a:r>
              <a:rPr lang="hu-HU" sz="2400" dirty="0" smtClean="0"/>
              <a:t>: </a:t>
            </a:r>
          </a:p>
          <a:p>
            <a:pPr lvl="8"/>
            <a:r>
              <a:rPr lang="hu-HU" sz="2000" dirty="0" smtClean="0"/>
              <a:t>Pástiné B. Gabriella osztályfőnök , projektvezető</a:t>
            </a:r>
          </a:p>
          <a:p>
            <a:pPr lvl="8"/>
            <a:r>
              <a:rPr lang="hu-HU" sz="2000" dirty="0" smtClean="0"/>
              <a:t>Farkas Annamária ig. helyettes</a:t>
            </a:r>
          </a:p>
          <a:p>
            <a:pPr lvl="8"/>
            <a:r>
              <a:rPr lang="hu-HU" sz="2000" dirty="0" smtClean="0"/>
              <a:t>Steininger Dóra gyógypedagógus</a:t>
            </a:r>
          </a:p>
          <a:p>
            <a:pPr lvl="8"/>
            <a:r>
              <a:rPr lang="hu-HU" sz="2000" dirty="0" smtClean="0"/>
              <a:t>Mészáros Valéria ig. helyettes Bő</a:t>
            </a:r>
          </a:p>
          <a:p>
            <a:pPr lvl="8"/>
            <a:r>
              <a:rPr lang="hu-HU" sz="2000" dirty="0" smtClean="0"/>
              <a:t>Némethné </a:t>
            </a:r>
            <a:r>
              <a:rPr lang="hu-HU" sz="2000" dirty="0"/>
              <a:t>R</a:t>
            </a:r>
            <a:r>
              <a:rPr lang="hu-HU" sz="2000" dirty="0" smtClean="0"/>
              <a:t>upert Rafaella osztályfőnök Bő</a:t>
            </a:r>
          </a:p>
          <a:p>
            <a:pPr lvl="8"/>
            <a:r>
              <a:rPr lang="hu-HU" sz="2000" dirty="0" smtClean="0"/>
              <a:t>Plusz kísérő: Pásti József ny. történelem –népművelő szakos tanár, ny. </a:t>
            </a:r>
            <a:r>
              <a:rPr lang="hu-HU" sz="2000" dirty="0" err="1" smtClean="0"/>
              <a:t>műv</a:t>
            </a:r>
            <a:r>
              <a:rPr lang="hu-HU" sz="2000" dirty="0" smtClean="0"/>
              <a:t>. </a:t>
            </a:r>
            <a:r>
              <a:rPr lang="hu-HU" sz="2000" dirty="0"/>
              <a:t>h</a:t>
            </a:r>
            <a:r>
              <a:rPr lang="hu-HU" sz="2000" dirty="0" smtClean="0"/>
              <a:t>áz igazgató</a:t>
            </a:r>
            <a:endParaRPr lang="hu-HU" sz="2000" dirty="0"/>
          </a:p>
        </p:txBody>
      </p:sp>
    </p:spTree>
    <p:extLst>
      <p:ext uri="{BB962C8B-B14F-4D97-AF65-F5344CB8AC3E}">
        <p14:creationId xmlns:p14="http://schemas.microsoft.com/office/powerpoint/2010/main" val="4214970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 smtClean="0"/>
              <a:t>Előkészítő óra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3600" dirty="0" smtClean="0">
                <a:solidFill>
                  <a:srgbClr val="FF0000"/>
                </a:solidFill>
              </a:rPr>
              <a:t>2026.03.31. </a:t>
            </a:r>
          </a:p>
          <a:p>
            <a:r>
              <a:rPr lang="hu-HU" sz="2800" dirty="0"/>
              <a:t>https://www.okosdoboz.hu/hu-HU/Hatarontuli?h=true </a:t>
            </a:r>
            <a:endParaRPr lang="hu-HU" sz="2800" dirty="0"/>
          </a:p>
          <a:p>
            <a:r>
              <a:rPr lang="hu-HU" sz="2800" smtClean="0">
                <a:solidFill>
                  <a:srgbClr val="FF0000"/>
                </a:solidFill>
              </a:rPr>
              <a:t>Anyagának </a:t>
            </a:r>
            <a:r>
              <a:rPr lang="hu-HU" sz="2800" smtClean="0">
                <a:solidFill>
                  <a:srgbClr val="FF0000"/>
                </a:solidFill>
              </a:rPr>
              <a:t> </a:t>
            </a:r>
            <a:r>
              <a:rPr lang="hu-HU" sz="2800" smtClean="0">
                <a:solidFill>
                  <a:srgbClr val="FF0000"/>
                </a:solidFill>
              </a:rPr>
              <a:t> felhasználásával</a:t>
            </a:r>
            <a:endParaRPr lang="hu-HU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9802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zappan">
  <a:themeElements>
    <a:clrScheme name="Szappan">
      <a:dk1>
        <a:sysClr val="windowText" lastClr="000000"/>
      </a:dk1>
      <a:lt1>
        <a:sysClr val="window" lastClr="FFFFFF"/>
      </a:lt1>
      <a:dk2>
        <a:srgbClr val="373545"/>
      </a:dk2>
      <a:lt2>
        <a:srgbClr val="BCD0E0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6793CD"/>
      </a:accent6>
      <a:hlink>
        <a:srgbClr val="6B9F25"/>
      </a:hlink>
      <a:folHlink>
        <a:srgbClr val="9F6715"/>
      </a:folHlink>
    </a:clrScheme>
    <a:fontScheme name="Szappa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zappa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913DB040-6816-4415-960D-8178C785755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TM03457510[[fn=Szappan]]</Template>
  <TotalTime>180</TotalTime>
  <Words>395</Words>
  <Application>Microsoft Office PowerPoint</Application>
  <PresentationFormat>Szélesvásznú</PresentationFormat>
  <Paragraphs>61</Paragraphs>
  <Slides>13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13</vt:i4>
      </vt:variant>
    </vt:vector>
  </HeadingPairs>
  <TitlesOfParts>
    <vt:vector size="17" baseType="lpstr">
      <vt:lpstr>Arial</vt:lpstr>
      <vt:lpstr>Century Gothic</vt:lpstr>
      <vt:lpstr>Times New Roman</vt:lpstr>
      <vt:lpstr>Szappan</vt:lpstr>
      <vt:lpstr>Zichy Antónia Általános Iskola  , „Magyar történelmi és kulturális kincsek nyomában, Szlovéniában és Horvátországban.” </vt:lpstr>
      <vt:lpstr>Trianoni békeszerződés 1920.06.04.</vt:lpstr>
      <vt:lpstr>Az 1. nap programja</vt:lpstr>
      <vt:lpstr>PowerPoint-bemutató</vt:lpstr>
      <vt:lpstr>A 2. nap programja</vt:lpstr>
      <vt:lpstr>PowerPoint-bemutató</vt:lpstr>
      <vt:lpstr>A 3. nap programja</vt:lpstr>
      <vt:lpstr>PowerPoint-bemutató</vt:lpstr>
      <vt:lpstr>A 4. nap programja</vt:lpstr>
      <vt:lpstr>PowerPoint-bemutató</vt:lpstr>
      <vt:lpstr>Szállásaink:</vt:lpstr>
      <vt:lpstr>Utazásunkat segítik:</vt:lpstr>
      <vt:lpstr>Előkészítő óra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Határtalanul kirándulás  Horvátország-Szlovénia magyarlakta területei</dc:title>
  <dc:creator>admin</dc:creator>
  <cp:lastModifiedBy>admin</cp:lastModifiedBy>
  <cp:revision>27</cp:revision>
  <dcterms:created xsi:type="dcterms:W3CDTF">2025-03-26T06:51:51Z</dcterms:created>
  <dcterms:modified xsi:type="dcterms:W3CDTF">2026-03-27T16:47:53Z</dcterms:modified>
</cp:coreProperties>
</file>