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70" r:id="rId5"/>
    <p:sldId id="269" r:id="rId6"/>
    <p:sldId id="268" r:id="rId7"/>
    <p:sldId id="266" r:id="rId8"/>
    <p:sldId id="260" r:id="rId9"/>
    <p:sldId id="261" r:id="rId10"/>
    <p:sldId id="262" r:id="rId11"/>
    <p:sldId id="263" r:id="rId12"/>
    <p:sldId id="264" r:id="rId13"/>
    <p:sldId id="265" r:id="rId14"/>
    <p:sldId id="259" r:id="rId15"/>
    <p:sldId id="258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176869"/>
          </a:xfrm>
        </p:spPr>
        <p:txBody>
          <a:bodyPr/>
          <a:lstStyle/>
          <a:p>
            <a:r>
              <a:rPr lang="hu-HU" dirty="0" smtClean="0"/>
              <a:t>Határtalanul kirándulás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u-HU" sz="3600" dirty="0" smtClean="0">
                <a:solidFill>
                  <a:srgbClr val="FF0000"/>
                </a:solidFill>
              </a:rPr>
              <a:t>2026. április 20-23.</a:t>
            </a:r>
          </a:p>
          <a:p>
            <a:r>
              <a:rPr lang="hu-HU" sz="3600" dirty="0" smtClean="0">
                <a:solidFill>
                  <a:srgbClr val="FF0000"/>
                </a:solidFill>
              </a:rPr>
              <a:t>Szlovénia-Horvátország</a:t>
            </a:r>
            <a:endParaRPr lang="hu-H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Pályázat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hu-HU" dirty="0" smtClean="0"/>
              <a:t>A Határtalanul Program keretén belül lehetőségünk </a:t>
            </a:r>
            <a:r>
              <a:rPr lang="hu-HU" dirty="0" smtClean="0"/>
              <a:t>adódott arra, </a:t>
            </a:r>
            <a:r>
              <a:rPr lang="hu-HU" dirty="0" smtClean="0"/>
              <a:t>hogy </a:t>
            </a:r>
            <a:r>
              <a:rPr lang="hu-HU" dirty="0"/>
              <a:t>a Magyarország határain kívül élő </a:t>
            </a:r>
            <a:r>
              <a:rPr lang="hu-HU" dirty="0" smtClean="0"/>
              <a:t>magyarságot </a:t>
            </a:r>
            <a:r>
              <a:rPr lang="hu-HU" dirty="0" smtClean="0"/>
              <a:t>megismerjük, </a:t>
            </a:r>
            <a:r>
              <a:rPr lang="hu-HU" dirty="0" smtClean="0"/>
              <a:t>és hogy a külhoni </a:t>
            </a:r>
            <a:r>
              <a:rPr lang="hu-HU" dirty="0"/>
              <a:t>magyarsággal kapcsolatos </a:t>
            </a:r>
            <a:r>
              <a:rPr lang="hu-HU" dirty="0" smtClean="0"/>
              <a:t>ismereteink bővüljenek.</a:t>
            </a:r>
          </a:p>
          <a:p>
            <a:pPr>
              <a:buFontTx/>
              <a:buChar char="-"/>
            </a:pPr>
            <a:r>
              <a:rPr lang="hu-HU" dirty="0"/>
              <a:t>Á</a:t>
            </a:r>
            <a:r>
              <a:rPr lang="hu-HU" dirty="0" smtClean="0"/>
              <a:t>prilisban 4 napot töltöttünk el Szlovéniában és Horvátországban.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854" y="4216400"/>
            <a:ext cx="3207789" cy="196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8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1" y="1037552"/>
            <a:ext cx="9585035" cy="1059104"/>
          </a:xfrm>
        </p:spPr>
        <p:txBody>
          <a:bodyPr/>
          <a:lstStyle/>
          <a:p>
            <a:r>
              <a:rPr lang="hu-HU" dirty="0" smtClean="0"/>
              <a:t>1. nap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556932"/>
            <a:ext cx="3729181" cy="3318936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2026. </a:t>
            </a:r>
            <a:r>
              <a:rPr lang="hu-HU" dirty="0"/>
              <a:t>április </a:t>
            </a:r>
            <a:r>
              <a:rPr lang="hu-HU" dirty="0" smtClean="0"/>
              <a:t>20-án jól </a:t>
            </a:r>
            <a:r>
              <a:rPr lang="hu-HU" dirty="0"/>
              <a:t>felszerelt busszal indultunk neki a </a:t>
            </a:r>
            <a:r>
              <a:rPr lang="hu-HU" dirty="0" smtClean="0"/>
              <a:t>nagy kalandnak összesen 45-en.</a:t>
            </a:r>
          </a:p>
          <a:p>
            <a:r>
              <a:rPr lang="hu-HU" dirty="0" smtClean="0"/>
              <a:t>Velünk utaztak a </a:t>
            </a:r>
            <a:r>
              <a:rPr lang="hu-HU" dirty="0" err="1" smtClean="0"/>
              <a:t>bői</a:t>
            </a:r>
            <a:r>
              <a:rPr lang="hu-HU" dirty="0" smtClean="0"/>
              <a:t> 7. osztályosok is.</a:t>
            </a:r>
          </a:p>
          <a:p>
            <a:r>
              <a:rPr lang="hu-HU" dirty="0"/>
              <a:t>4 napot töltöttünk el Szlovénia és Horvátország magyarlakta </a:t>
            </a:r>
            <a:r>
              <a:rPr lang="hu-HU" dirty="0" smtClean="0"/>
              <a:t>vidékein.</a:t>
            </a:r>
            <a:endParaRPr lang="hu-HU" dirty="0"/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255" y="2657763"/>
            <a:ext cx="4932217" cy="350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6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745068"/>
          </a:xfrm>
        </p:spPr>
        <p:txBody>
          <a:bodyPr>
            <a:normAutofit fontScale="90000"/>
          </a:bodyPr>
          <a:lstStyle/>
          <a:p>
            <a:r>
              <a:rPr lang="hu-HU" dirty="0"/>
              <a:t>1</a:t>
            </a:r>
            <a:r>
              <a:rPr lang="hu-HU" dirty="0" smtClean="0"/>
              <a:t>. nap: Lendva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34473" y="2132583"/>
            <a:ext cx="4904509" cy="4165601"/>
          </a:xfrm>
        </p:spPr>
        <p:txBody>
          <a:bodyPr>
            <a:normAutofit fontScale="40000" lnSpcReduction="20000"/>
          </a:bodyPr>
          <a:lstStyle/>
          <a:p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Indulásként célba vettük Lendva nevezetességeit.</a:t>
            </a: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Bánffy Központban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lendvai magyar iskoláról, oktatási rendszerről meséltek a csoportnak.</a:t>
            </a:r>
          </a:p>
          <a:p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Megtekintettük a Szent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István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szobrot, ahol nemzeti színű szalaggal tisztelegtünk nagy királyunk előtt, betértünk a Szent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Katalin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templomba, majd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felkapaszkodtunk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várba, ahol többek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között </a:t>
            </a: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Zala György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neves szobrász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alkotásainak miniatűr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másaiban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gyönyörködtünk. Láthattuk a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híres hetési tájegységre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jellemző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viseletet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 használati tárgyakat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ndulás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előtt egy helyi </a:t>
            </a:r>
            <a:r>
              <a:rPr lang="hu-H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fagyizóban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vettünk búcsút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Lendva központjától.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lendvai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szőlőhegyen felkerestük 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Szentháromság-kápolnát</a:t>
            </a: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Itt Hadik Mihály törökverő hadvezér múmiáját tekintettük </a:t>
            </a:r>
            <a:r>
              <a:rPr lang="hu-H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 kis előadás kíséretében. </a:t>
            </a:r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255" y="2499808"/>
            <a:ext cx="2669309" cy="2001982"/>
          </a:xfr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836" y="3872344"/>
            <a:ext cx="2983345" cy="223750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839" y="771254"/>
            <a:ext cx="1167232" cy="155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</a:t>
            </a:r>
            <a:r>
              <a:rPr lang="hu-HU" dirty="0" smtClean="0"/>
              <a:t>. nap:  Bántornya, </a:t>
            </a:r>
            <a:r>
              <a:rPr lang="hu-HU" dirty="0" err="1" smtClean="0"/>
              <a:t>Dobronak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98448" y="2560319"/>
            <a:ext cx="4797552" cy="360957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hu-HU" sz="4900" dirty="0" smtClean="0"/>
          </a:p>
          <a:p>
            <a:r>
              <a:rPr lang="hu-HU" sz="3300" dirty="0" smtClean="0"/>
              <a:t>A nap második részében </a:t>
            </a:r>
            <a:r>
              <a:rPr lang="hu-HU" sz="3300" dirty="0"/>
              <a:t>ellátogattunk </a:t>
            </a:r>
            <a:r>
              <a:rPr lang="hu-HU" sz="3300" b="1" dirty="0"/>
              <a:t>Bántornyára,</a:t>
            </a:r>
            <a:r>
              <a:rPr lang="hu-HU" sz="3300" dirty="0"/>
              <a:t> </a:t>
            </a:r>
            <a:r>
              <a:rPr lang="hu-HU" sz="3300" dirty="0" smtClean="0"/>
              <a:t>az Árpád-kori templom falain gyönyörű freskókat láthattunk</a:t>
            </a:r>
            <a:r>
              <a:rPr lang="hu-HU" sz="3300" dirty="0"/>
              <a:t>, köztük a Szent László legendát is</a:t>
            </a:r>
            <a:r>
              <a:rPr lang="hu-HU" sz="3300" dirty="0" smtClean="0"/>
              <a:t>. </a:t>
            </a:r>
            <a:r>
              <a:rPr lang="hu-HU" sz="3300" dirty="0"/>
              <a:t>M</a:t>
            </a:r>
            <a:r>
              <a:rPr lang="hu-HU" sz="3300" dirty="0" smtClean="0"/>
              <a:t>ajd a </a:t>
            </a:r>
            <a:r>
              <a:rPr lang="hu-HU" sz="3300" b="1" dirty="0" err="1" smtClean="0"/>
              <a:t>Dobronak</a:t>
            </a:r>
            <a:r>
              <a:rPr lang="hu-HU" sz="3300" dirty="0" smtClean="0"/>
              <a:t> határában levő </a:t>
            </a:r>
            <a:r>
              <a:rPr lang="hu-HU" sz="3300" dirty="0" err="1"/>
              <a:t>B</a:t>
            </a:r>
            <a:r>
              <a:rPr lang="hu-HU" sz="3300" dirty="0" err="1" smtClean="0"/>
              <a:t>akónaki</a:t>
            </a:r>
            <a:r>
              <a:rPr lang="hu-HU" sz="3300" dirty="0" smtClean="0"/>
              <a:t>-tónál </a:t>
            </a:r>
            <a:r>
              <a:rPr lang="hu-HU" sz="3300" dirty="0"/>
              <a:t>sétáltunk. </a:t>
            </a:r>
            <a:endParaRPr lang="hu-HU" sz="3300" dirty="0" smtClean="0"/>
          </a:p>
          <a:p>
            <a:r>
              <a:rPr lang="hu-HU" sz="3300" dirty="0" smtClean="0"/>
              <a:t>A </a:t>
            </a:r>
            <a:r>
              <a:rPr lang="hu-HU" sz="3300" dirty="0"/>
              <a:t>tónál </a:t>
            </a:r>
            <a:r>
              <a:rPr lang="hu-HU" sz="3300" b="1" dirty="0"/>
              <a:t>energiapark</a:t>
            </a:r>
            <a:r>
              <a:rPr lang="hu-HU" sz="3300" dirty="0"/>
              <a:t> működik, ahol különböző szervi bajokat lehet </a:t>
            </a:r>
            <a:r>
              <a:rPr lang="hu-HU" sz="3300" dirty="0" smtClean="0"/>
              <a:t>orvosolni. Ezek </a:t>
            </a:r>
            <a:r>
              <a:rPr lang="hu-HU" sz="3300" dirty="0"/>
              <a:t>az energiavonalak a közeli erdőben megbújó Szent Vid forráshoz, és a felette lévő </a:t>
            </a:r>
            <a:r>
              <a:rPr lang="hu-HU" sz="3300" dirty="0" smtClean="0"/>
              <a:t>Szent Vid kápolnához vezetnek</a:t>
            </a:r>
            <a:r>
              <a:rPr lang="hu-HU" sz="3300" dirty="0" smtClean="0"/>
              <a:t>.</a:t>
            </a:r>
            <a:endParaRPr lang="hu-HU" sz="3300" dirty="0" smtClean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055" y="2567765"/>
            <a:ext cx="2499901" cy="1874926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956" y="4030805"/>
            <a:ext cx="2852113" cy="213908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3" y="741217"/>
            <a:ext cx="1618769" cy="215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Szállás Szalafőn (</a:t>
            </a:r>
            <a:r>
              <a:rPr lang="hu-HU" dirty="0" err="1" smtClean="0"/>
              <a:t>Gatter</a:t>
            </a:r>
            <a:r>
              <a:rPr lang="hu-HU" dirty="0" smtClean="0"/>
              <a:t> Fogadó)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Késő este, kissé fáradtan, farkaséhesen érkeztünk meg a </a:t>
            </a:r>
            <a:r>
              <a:rPr lang="hu-HU" dirty="0" err="1" smtClean="0"/>
              <a:t>szalafői</a:t>
            </a:r>
            <a:r>
              <a:rPr lang="hu-HU" dirty="0" smtClean="0"/>
              <a:t> szállásunkra, ahol </a:t>
            </a:r>
            <a:r>
              <a:rPr lang="hu-HU" dirty="0"/>
              <a:t>forró </a:t>
            </a:r>
            <a:r>
              <a:rPr lang="hu-HU" dirty="0" smtClean="0"/>
              <a:t>gulyáslevessel várt minket házigazdánk.</a:t>
            </a:r>
          </a:p>
          <a:p>
            <a:r>
              <a:rPr lang="hu-HU" dirty="0" smtClean="0"/>
              <a:t>A szállás elnyerte mindannyiunk tetszését, kényelmes szobák, játékterem, szívélyes fogadtatás várt minket.</a:t>
            </a:r>
            <a:endParaRPr lang="hu-HU" dirty="0"/>
          </a:p>
        </p:txBody>
      </p:sp>
      <p:pic>
        <p:nvPicPr>
          <p:cNvPr id="11" name="Tartalom helye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109" y="877141"/>
            <a:ext cx="1801091" cy="151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0" descr="Gatter Fogadó Szalafő - Programturizmus"/>
          <p:cNvSpPr>
            <a:spLocks noChangeAspect="1" noChangeArrowheads="1"/>
          </p:cNvSpPr>
          <p:nvPr/>
        </p:nvSpPr>
        <p:spPr bwMode="auto">
          <a:xfrm>
            <a:off x="155575" y="-936625"/>
            <a:ext cx="2333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197" y="2733964"/>
            <a:ext cx="4537512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3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02086"/>
          </a:xfrm>
        </p:spPr>
        <p:txBody>
          <a:bodyPr/>
          <a:lstStyle/>
          <a:p>
            <a:r>
              <a:rPr lang="hu-HU" dirty="0"/>
              <a:t>2</a:t>
            </a:r>
            <a:r>
              <a:rPr lang="hu-HU" dirty="0" smtClean="0"/>
              <a:t>. </a:t>
            </a:r>
            <a:r>
              <a:rPr lang="hu-HU" dirty="0" err="1" smtClean="0"/>
              <a:t>nap:Zágráb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98448" y="2484582"/>
            <a:ext cx="4718304" cy="3385866"/>
          </a:xfrm>
        </p:spPr>
        <p:txBody>
          <a:bodyPr>
            <a:normAutofit fontScale="62500" lnSpcReduction="20000"/>
          </a:bodyPr>
          <a:lstStyle/>
          <a:p>
            <a:r>
              <a:rPr lang="hu-HU" dirty="0"/>
              <a:t>A napunk korai keléssel indult, hiszen egy hosszabb út várt </a:t>
            </a:r>
            <a:r>
              <a:rPr lang="hu-HU" dirty="0" smtClean="0"/>
              <a:t>ránk</a:t>
            </a:r>
            <a:r>
              <a:rPr lang="hu-HU" dirty="0" smtClean="0"/>
              <a:t>. A mezővári </a:t>
            </a:r>
            <a:r>
              <a:rPr lang="hu-HU" dirty="0" err="1" smtClean="0"/>
              <a:t>Passero</a:t>
            </a:r>
            <a:r>
              <a:rPr lang="hu-HU" dirty="0" smtClean="0"/>
              <a:t> család </a:t>
            </a:r>
            <a:r>
              <a:rPr lang="hu-HU" b="1" dirty="0" smtClean="0"/>
              <a:t>csoki manufaktúrája </a:t>
            </a:r>
            <a:r>
              <a:rPr lang="hu-HU" dirty="0" smtClean="0"/>
              <a:t>után irány </a:t>
            </a:r>
            <a:r>
              <a:rPr lang="hu-HU" b="1" dirty="0" smtClean="0"/>
              <a:t>Zágráb!</a:t>
            </a:r>
            <a:endParaRPr lang="hu-HU" b="1" dirty="0" smtClean="0"/>
          </a:p>
          <a:p>
            <a:r>
              <a:rPr lang="hu-HU" dirty="0" smtClean="0"/>
              <a:t>A Liszt </a:t>
            </a:r>
            <a:r>
              <a:rPr lang="hu-HU" dirty="0"/>
              <a:t>Ferenc Kulturális </a:t>
            </a:r>
            <a:r>
              <a:rPr lang="hu-HU" dirty="0" smtClean="0"/>
              <a:t>Intézetben sajnos nem tudtak minket fogadni, de az idegenvezetőnk segítségével megismerkedtünk az intézet </a:t>
            </a:r>
            <a:r>
              <a:rPr lang="hu-HU" dirty="0" smtClean="0"/>
              <a:t>munkájával</a:t>
            </a:r>
          </a:p>
          <a:p>
            <a:r>
              <a:rPr lang="hu-HU" dirty="0" smtClean="0"/>
              <a:t> </a:t>
            </a:r>
            <a:r>
              <a:rPr lang="hu-HU" dirty="0"/>
              <a:t>Káptalandombon emelt székesegyházat, a Szent László által alapított püspökség </a:t>
            </a:r>
            <a:r>
              <a:rPr lang="hu-HU" dirty="0" smtClean="0"/>
              <a:t>főtemplomába is betértünk.</a:t>
            </a:r>
            <a:endParaRPr lang="hu-HU" dirty="0" smtClean="0"/>
          </a:p>
          <a:p>
            <a:r>
              <a:rPr lang="hu-HU" dirty="0" smtClean="0"/>
              <a:t>Majd séta következett, a </a:t>
            </a:r>
            <a:r>
              <a:rPr lang="hu-HU" dirty="0"/>
              <a:t>Káptalandombi városrészből átsétáltunk a </a:t>
            </a:r>
            <a:r>
              <a:rPr lang="hu-HU" dirty="0" smtClean="0"/>
              <a:t>Felsővárosba, az </a:t>
            </a:r>
            <a:r>
              <a:rPr lang="hu-HU" dirty="0"/>
              <a:t>Öreg kapun át a Szent-Márk térre </a:t>
            </a:r>
            <a:r>
              <a:rPr lang="hu-HU" dirty="0" smtClean="0"/>
              <a:t>értünk.</a:t>
            </a:r>
          </a:p>
          <a:p>
            <a:r>
              <a:rPr lang="hu-HU" dirty="0" smtClean="0"/>
              <a:t>Megcsodáltuk </a:t>
            </a:r>
            <a:r>
              <a:rPr lang="hu-HU" dirty="0"/>
              <a:t>a </a:t>
            </a:r>
            <a:r>
              <a:rPr lang="hu-HU" dirty="0" smtClean="0"/>
              <a:t>templom Zsolnai </a:t>
            </a:r>
            <a:r>
              <a:rPr lang="hu-HU" dirty="0" smtClean="0"/>
              <a:t>cserépből kirakott </a:t>
            </a:r>
            <a:r>
              <a:rPr lang="hu-HU" dirty="0" smtClean="0"/>
              <a:t>tetejét, a </a:t>
            </a:r>
            <a:r>
              <a:rPr lang="hu-HU" dirty="0" err="1" smtClean="0"/>
              <a:t>Szábor</a:t>
            </a:r>
            <a:r>
              <a:rPr lang="hu-HU" dirty="0" smtClean="0"/>
              <a:t> épületét, </a:t>
            </a:r>
            <a:r>
              <a:rPr lang="hu-HU" dirty="0" smtClean="0"/>
              <a:t>majd </a:t>
            </a:r>
            <a:r>
              <a:rPr lang="hu-HU" dirty="0" smtClean="0"/>
              <a:t>kevés szabadidőnkben </a:t>
            </a:r>
            <a:r>
              <a:rPr lang="hu-HU" dirty="0"/>
              <a:t>felfedeztük a helyi piacot, pékségeket, </a:t>
            </a:r>
            <a:r>
              <a:rPr lang="hu-HU" dirty="0" err="1" smtClean="0"/>
              <a:t>fagyizókat</a:t>
            </a:r>
            <a:r>
              <a:rPr lang="hu-HU" dirty="0" smtClean="0"/>
              <a:t>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727" y="4156364"/>
            <a:ext cx="2712183" cy="1797838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66" y="807213"/>
            <a:ext cx="2712183" cy="152560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58" y="807213"/>
            <a:ext cx="2602603" cy="146396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79" y="2600586"/>
            <a:ext cx="2683187" cy="201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6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Szállás: </a:t>
            </a:r>
            <a:r>
              <a:rPr lang="hu-HU" dirty="0" err="1" smtClean="0"/>
              <a:t>Krajevica-Uvala</a:t>
            </a:r>
            <a:r>
              <a:rPr lang="hu-HU" dirty="0" smtClean="0"/>
              <a:t> </a:t>
            </a:r>
            <a:r>
              <a:rPr lang="hu-HU" dirty="0"/>
              <a:t>S</a:t>
            </a:r>
            <a:r>
              <a:rPr lang="hu-HU" dirty="0" smtClean="0"/>
              <a:t>cott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Ezután </a:t>
            </a:r>
            <a:r>
              <a:rPr lang="hu-HU" dirty="0"/>
              <a:t>egy hosszabb kanyargós út várt ránk, melynek végén </a:t>
            </a:r>
            <a:r>
              <a:rPr lang="hu-HU" dirty="0" smtClean="0"/>
              <a:t>megérkeztünk </a:t>
            </a:r>
            <a:r>
              <a:rPr lang="hu-HU" dirty="0" err="1" smtClean="0"/>
              <a:t>krajevicai</a:t>
            </a:r>
            <a:r>
              <a:rPr lang="hu-HU" dirty="0" smtClean="0"/>
              <a:t> szállásunkra</a:t>
            </a:r>
            <a:r>
              <a:rPr lang="hu-HU" dirty="0"/>
              <a:t>. </a:t>
            </a:r>
            <a:endParaRPr lang="hu-HU" dirty="0" smtClean="0"/>
          </a:p>
          <a:p>
            <a:r>
              <a:rPr lang="hu-HU" dirty="0" smtClean="0"/>
              <a:t>Szálláshelyeink elfoglalása után -amely </a:t>
            </a:r>
            <a:r>
              <a:rPr lang="hu-HU" dirty="0"/>
              <a:t>közvetlenül a tengerpart mellett </a:t>
            </a:r>
            <a:r>
              <a:rPr lang="hu-HU" dirty="0" smtClean="0"/>
              <a:t>volt-  </a:t>
            </a:r>
            <a:r>
              <a:rPr lang="hu-HU" dirty="0"/>
              <a:t>p</a:t>
            </a:r>
            <a:r>
              <a:rPr lang="hu-HU" dirty="0" smtClean="0"/>
              <a:t>azar svédasztalos vacsora várt minket.</a:t>
            </a:r>
            <a:endParaRPr lang="hu-HU" dirty="0" smtClean="0"/>
          </a:p>
          <a:p>
            <a:r>
              <a:rPr lang="hu-HU" dirty="0" smtClean="0"/>
              <a:t>Ezután első utunk a természetesen a partra vezetett.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364" y="3546764"/>
            <a:ext cx="2887228" cy="2434647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3" y="2619280"/>
            <a:ext cx="2230003" cy="297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5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3</a:t>
            </a:r>
            <a:r>
              <a:rPr lang="hu-HU" dirty="0" smtClean="0"/>
              <a:t>. </a:t>
            </a:r>
            <a:r>
              <a:rPr lang="hu-HU" dirty="0" smtClean="0"/>
              <a:t>nap </a:t>
            </a:r>
            <a:br>
              <a:rPr lang="hu-HU" dirty="0" smtClean="0"/>
            </a:br>
            <a:r>
              <a:rPr lang="hu-HU" dirty="0" smtClean="0"/>
              <a:t>Hajózás: </a:t>
            </a:r>
            <a:r>
              <a:rPr lang="hu-HU" dirty="0" err="1" smtClean="0"/>
              <a:t>Krk</a:t>
            </a:r>
            <a:r>
              <a:rPr lang="hu-HU" dirty="0" smtClean="0"/>
              <a:t>-sziget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Kellemes napsütésben indultunk neki a </a:t>
            </a:r>
            <a:r>
              <a:rPr lang="hu-HU" dirty="0" err="1" smtClean="0"/>
              <a:t>Krk</a:t>
            </a:r>
            <a:r>
              <a:rPr lang="hu-HU" dirty="0" smtClean="0"/>
              <a:t>-szigeten lévő </a:t>
            </a:r>
            <a:r>
              <a:rPr lang="hu-HU" dirty="0" err="1" smtClean="0"/>
              <a:t>Omisalj</a:t>
            </a:r>
            <a:r>
              <a:rPr lang="hu-HU" dirty="0" smtClean="0"/>
              <a:t> kikötőjének, ahol két hajóskapitány várt már minket egy kis üdítővel.</a:t>
            </a:r>
          </a:p>
          <a:p>
            <a:r>
              <a:rPr lang="hu-HU" dirty="0" err="1" smtClean="0"/>
              <a:t>Körbehajóztuk</a:t>
            </a:r>
            <a:r>
              <a:rPr lang="hu-HU" dirty="0" smtClean="0"/>
              <a:t> az öblöt, </a:t>
            </a:r>
            <a:r>
              <a:rPr lang="hu-HU" dirty="0" smtClean="0"/>
              <a:t>sajnos az erős szél miatt nem tudtunk </a:t>
            </a:r>
            <a:r>
              <a:rPr lang="hu-HU" dirty="0" smtClean="0"/>
              <a:t>átkelni a </a:t>
            </a:r>
            <a:r>
              <a:rPr lang="hu-HU" dirty="0" err="1" smtClean="0"/>
              <a:t>Krk</a:t>
            </a:r>
            <a:r>
              <a:rPr lang="hu-HU" dirty="0" smtClean="0"/>
              <a:t>-sziget hídja alatt, </a:t>
            </a:r>
            <a:r>
              <a:rPr lang="hu-HU" dirty="0" smtClean="0"/>
              <a:t>de így is </a:t>
            </a:r>
            <a:r>
              <a:rPr lang="hu-HU" dirty="0" smtClean="0"/>
              <a:t> gyönyörködtünk a kilátásban.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84" y="2708102"/>
            <a:ext cx="4299816" cy="2981498"/>
          </a:xfrm>
        </p:spPr>
      </p:pic>
    </p:spTree>
    <p:extLst>
      <p:ext uri="{BB962C8B-B14F-4D97-AF65-F5344CB8AC3E}">
        <p14:creationId xmlns:p14="http://schemas.microsoft.com/office/powerpoint/2010/main" val="161667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</a:t>
            </a:r>
            <a:r>
              <a:rPr lang="hu-HU" dirty="0" smtClean="0"/>
              <a:t>. </a:t>
            </a:r>
            <a:r>
              <a:rPr lang="hu-HU" dirty="0" smtClean="0"/>
              <a:t>nap: </a:t>
            </a:r>
            <a:r>
              <a:rPr lang="hu-HU" dirty="0" err="1" smtClean="0"/>
              <a:t>Tersatto</a:t>
            </a:r>
            <a:r>
              <a:rPr lang="hu-HU" dirty="0" smtClean="0"/>
              <a:t>, Fiume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A csodás hajóút után Fiume-</a:t>
            </a:r>
            <a:r>
              <a:rPr lang="hu-HU" dirty="0" err="1"/>
              <a:t>hez</a:t>
            </a:r>
            <a:r>
              <a:rPr lang="hu-HU" dirty="0"/>
              <a:t> tartozó </a:t>
            </a:r>
            <a:r>
              <a:rPr lang="hu-HU" dirty="0" err="1"/>
              <a:t>Tersatto</a:t>
            </a:r>
            <a:r>
              <a:rPr lang="hu-HU" dirty="0"/>
              <a:t> </a:t>
            </a:r>
            <a:r>
              <a:rPr lang="hu-HU" dirty="0" smtClean="0"/>
              <a:t>várát </a:t>
            </a:r>
            <a:r>
              <a:rPr lang="hu-HU" dirty="0"/>
              <a:t>fedeztük fel.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 err="1" smtClean="0"/>
              <a:t>Tersattoi</a:t>
            </a:r>
            <a:r>
              <a:rPr lang="hu-HU" dirty="0" smtClean="0"/>
              <a:t> Mária búcsújáró </a:t>
            </a:r>
            <a:r>
              <a:rPr lang="hu-HU" dirty="0"/>
              <a:t>templom </a:t>
            </a:r>
            <a:r>
              <a:rPr lang="hu-HU" dirty="0" smtClean="0"/>
              <a:t>kápolnája a magyar </a:t>
            </a:r>
            <a:r>
              <a:rPr lang="hu-HU" dirty="0"/>
              <a:t>hadihajók emlékét </a:t>
            </a:r>
            <a:r>
              <a:rPr lang="hu-HU" dirty="0" smtClean="0"/>
              <a:t>őrzi. Itt tovább </a:t>
            </a:r>
            <a:r>
              <a:rPr lang="hu-HU" dirty="0"/>
              <a:t>bővítettük történelmi ismereteinket</a:t>
            </a:r>
            <a:r>
              <a:rPr lang="hu-HU" dirty="0" smtClean="0"/>
              <a:t>.</a:t>
            </a:r>
            <a:endParaRPr lang="hu-HU" dirty="0" smtClean="0"/>
          </a:p>
          <a:p>
            <a:r>
              <a:rPr lang="hu-HU" dirty="0" smtClean="0"/>
              <a:t>A zarándokok lépcsőjén (538 lépcsőfok)utunk Fiume </a:t>
            </a:r>
            <a:r>
              <a:rPr lang="hu-HU" dirty="0" smtClean="0"/>
              <a:t>központjába vezetett. 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4" y="2888655"/>
            <a:ext cx="4948093" cy="2837890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09" y="759836"/>
            <a:ext cx="2713179" cy="15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</a:t>
            </a:r>
            <a:r>
              <a:rPr lang="hu-HU" dirty="0" smtClean="0"/>
              <a:t>. </a:t>
            </a:r>
            <a:r>
              <a:rPr lang="hu-HU" dirty="0" smtClean="0"/>
              <a:t>nap: Fiume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852970" cy="3332480"/>
          </a:xfrm>
        </p:spPr>
        <p:txBody>
          <a:bodyPr>
            <a:normAutofit fontScale="85000" lnSpcReduction="20000"/>
          </a:bodyPr>
          <a:lstStyle/>
          <a:p>
            <a:r>
              <a:rPr lang="hu-HU" dirty="0" smtClean="0"/>
              <a:t>Megismerkedtünk Fiume történelmi belvárosával, a korzón található Óratoronnyal, a kikötővel és annak magyar felirataival. </a:t>
            </a:r>
          </a:p>
          <a:p>
            <a:r>
              <a:rPr lang="hu-HU" dirty="0" smtClean="0"/>
              <a:t>Meglátogattuk a magyar időben épült piacot, a színházat, a Kormányzói Palotát, a Magyar Királyi Tengerészeti Hatóság épületét, az Adria-palota és az Adria Magyar Királyi Tengerhajózási Rt. székházát. </a:t>
            </a:r>
          </a:p>
          <a:p>
            <a:r>
              <a:rPr lang="hu-HU" dirty="0" smtClean="0"/>
              <a:t>Felkerestük a magyar feliratú kikötői bójákat, és megkoszorúztuk Baross Gábor emléktábláját.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5" y="2708132"/>
            <a:ext cx="2605609" cy="3309937"/>
          </a:xfrm>
        </p:spPr>
      </p:pic>
    </p:spTree>
    <p:extLst>
      <p:ext uri="{BB962C8B-B14F-4D97-AF65-F5344CB8AC3E}">
        <p14:creationId xmlns:p14="http://schemas.microsoft.com/office/powerpoint/2010/main" val="236694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</a:t>
            </a:r>
            <a:r>
              <a:rPr lang="hu-HU" dirty="0" smtClean="0"/>
              <a:t>. </a:t>
            </a:r>
            <a:r>
              <a:rPr lang="hu-HU" dirty="0" smtClean="0"/>
              <a:t>nap: Abbázia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591098"/>
          </a:xfrm>
        </p:spPr>
        <p:txBody>
          <a:bodyPr>
            <a:normAutofit fontScale="92500" lnSpcReduction="20000"/>
          </a:bodyPr>
          <a:lstStyle/>
          <a:p>
            <a:endParaRPr lang="hu-HU" dirty="0" smtClean="0"/>
          </a:p>
          <a:p>
            <a:r>
              <a:rPr lang="hu-HU" dirty="0" smtClean="0"/>
              <a:t>Fiume </a:t>
            </a:r>
            <a:r>
              <a:rPr lang="hu-HU" dirty="0" smtClean="0"/>
              <a:t>után Abbáziába vezetett utunk.</a:t>
            </a:r>
          </a:p>
          <a:p>
            <a:r>
              <a:rPr lang="hu-HU" dirty="0" smtClean="0"/>
              <a:t>Itt </a:t>
            </a:r>
            <a:r>
              <a:rPr lang="hu-HU" dirty="0" smtClean="0"/>
              <a:t>felkutattuk a villákat</a:t>
            </a:r>
            <a:r>
              <a:rPr lang="hu-HU" dirty="0" smtClean="0"/>
              <a:t>, amelyekhez magyar nemesi családok története fűződik</a:t>
            </a:r>
          </a:p>
          <a:p>
            <a:r>
              <a:rPr lang="hu-HU" dirty="0" smtClean="0"/>
              <a:t>Sétáltunk a tengerparton </a:t>
            </a:r>
            <a:r>
              <a:rPr lang="hu-HU" dirty="0"/>
              <a:t>a híres, sziklába vájt sétányon és </a:t>
            </a:r>
            <a:r>
              <a:rPr lang="hu-HU" dirty="0" smtClean="0"/>
              <a:t>felkerestük </a:t>
            </a:r>
            <a:r>
              <a:rPr lang="hu-HU" dirty="0" smtClean="0"/>
              <a:t> </a:t>
            </a:r>
            <a:r>
              <a:rPr lang="hu-HU" dirty="0" err="1" smtClean="0"/>
              <a:t>Markusovszky</a:t>
            </a:r>
            <a:r>
              <a:rPr lang="hu-HU" dirty="0" smtClean="0"/>
              <a:t> </a:t>
            </a:r>
            <a:r>
              <a:rPr lang="hu-HU" dirty="0"/>
              <a:t>Lajos 1848-49-es tábori főorvos utolsó </a:t>
            </a:r>
            <a:r>
              <a:rPr lang="hu-HU" dirty="0" smtClean="0"/>
              <a:t>lakhelyét. </a:t>
            </a:r>
            <a:r>
              <a:rPr lang="hu-HU" dirty="0"/>
              <a:t>Emlékét tábla őrzi </a:t>
            </a:r>
            <a:r>
              <a:rPr lang="hu-HU" dirty="0" smtClean="0"/>
              <a:t>a szálloda </a:t>
            </a:r>
            <a:r>
              <a:rPr lang="hu-HU" dirty="0" smtClean="0"/>
              <a:t>falán</a:t>
            </a:r>
            <a:r>
              <a:rPr lang="hu-HU" dirty="0" smtClean="0"/>
              <a:t>, ahogy Móra </a:t>
            </a:r>
            <a:r>
              <a:rPr lang="hu-HU" dirty="0"/>
              <a:t>F</a:t>
            </a:r>
            <a:r>
              <a:rPr lang="hu-HU" dirty="0" smtClean="0"/>
              <a:t>erenc emlékét is.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15" y="2909455"/>
            <a:ext cx="4413249" cy="3101382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2" y="705041"/>
            <a:ext cx="1962150" cy="220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3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4.Nap Búcsú </a:t>
            </a:r>
            <a:r>
              <a:rPr lang="hu-HU" dirty="0" smtClean="0"/>
              <a:t>a tengertől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6" y="2795814"/>
            <a:ext cx="3014608" cy="3309937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145" y="2781990"/>
            <a:ext cx="2614558" cy="3309939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9" y="837154"/>
            <a:ext cx="2559256" cy="181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0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</a:t>
            </a:r>
            <a:r>
              <a:rPr lang="hu-HU" dirty="0" smtClean="0"/>
              <a:t>nap: Varasd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11" y="741075"/>
            <a:ext cx="2482452" cy="3309937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A reggelit követő búcsú és egy hosszabb utazás után a következő </a:t>
            </a:r>
            <a:r>
              <a:rPr lang="hu-HU" dirty="0" err="1"/>
              <a:t>megállónk</a:t>
            </a:r>
            <a:r>
              <a:rPr lang="hu-HU" dirty="0"/>
              <a:t> Horvátország régi fővárosa, Varasd volt. Sétánk Európa egyik legszebb barokk belvárosán át vezetett.</a:t>
            </a:r>
          </a:p>
          <a:p>
            <a:r>
              <a:rPr lang="hu-HU" dirty="0"/>
              <a:t>Megtekintettük a Megyeházát, a Draskovics Palotát, a ferences templomot Árpád-házi szentjeink oltáraival.</a:t>
            </a:r>
          </a:p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80" y="3251200"/>
            <a:ext cx="3745020" cy="280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</a:t>
            </a:r>
            <a:r>
              <a:rPr lang="hu-HU" dirty="0" smtClean="0"/>
              <a:t>. </a:t>
            </a:r>
            <a:r>
              <a:rPr lang="hu-HU" dirty="0" smtClean="0"/>
              <a:t>nap: Csáktornya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Csáktornya</a:t>
            </a:r>
            <a:r>
              <a:rPr lang="hu-HU" dirty="0"/>
              <a:t>, a </a:t>
            </a:r>
            <a:r>
              <a:rPr lang="hu-HU" dirty="0" err="1"/>
              <a:t>Zrínyiek</a:t>
            </a:r>
            <a:r>
              <a:rPr lang="hu-HU" dirty="0"/>
              <a:t> sasfészke </a:t>
            </a:r>
            <a:r>
              <a:rPr lang="hu-HU" dirty="0" smtClean="0"/>
              <a:t>volt utolsó állomásunk.</a:t>
            </a:r>
            <a:endParaRPr lang="hu-HU" dirty="0" smtClean="0"/>
          </a:p>
          <a:p>
            <a:r>
              <a:rPr lang="hu-HU" dirty="0" smtClean="0"/>
              <a:t>Felkerestük a </a:t>
            </a:r>
            <a:r>
              <a:rPr lang="hu-HU" dirty="0" smtClean="0"/>
              <a:t>várat</a:t>
            </a:r>
            <a:r>
              <a:rPr lang="hu-HU" dirty="0" smtClean="0"/>
              <a:t>,  </a:t>
            </a:r>
            <a:r>
              <a:rPr lang="hu-HU" dirty="0"/>
              <a:t>majd elsétáltunk Szent </a:t>
            </a:r>
            <a:r>
              <a:rPr lang="hu-HU" dirty="0" smtClean="0"/>
              <a:t>Jeromos </a:t>
            </a:r>
            <a:r>
              <a:rPr lang="hu-HU" dirty="0"/>
              <a:t>és </a:t>
            </a:r>
            <a:r>
              <a:rPr lang="hu-HU" dirty="0" smtClean="0"/>
              <a:t> Zrínyi Miklós </a:t>
            </a:r>
            <a:r>
              <a:rPr lang="hu-HU" dirty="0"/>
              <a:t>teljes alakos </a:t>
            </a:r>
            <a:r>
              <a:rPr lang="hu-HU" dirty="0" smtClean="0"/>
              <a:t>szobrához</a:t>
            </a:r>
            <a:r>
              <a:rPr lang="hu-HU" dirty="0" smtClean="0"/>
              <a:t>, itt helyeztük el második </a:t>
            </a:r>
            <a:r>
              <a:rPr lang="hu-HU" dirty="0" err="1" smtClean="0"/>
              <a:t>koszorúnkat</a:t>
            </a:r>
            <a:r>
              <a:rPr lang="hu-HU" dirty="0" smtClean="0"/>
              <a:t>. Tisztelegtünk emlékük előtt, mielőtt hazafelé vettük utunkat.</a:t>
            </a:r>
            <a:endParaRPr lang="hu-HU" dirty="0" smtClean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60320"/>
            <a:ext cx="2831236" cy="2123427"/>
          </a:xfrm>
          <a:prstGeom prst="rect">
            <a:avLst/>
          </a:prstGeom>
        </p:spPr>
      </p:pic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868" y="3897745"/>
            <a:ext cx="2913688" cy="2185266"/>
          </a:xfrm>
        </p:spPr>
      </p:pic>
    </p:spTree>
    <p:extLst>
      <p:ext uri="{BB962C8B-B14F-4D97-AF65-F5344CB8AC3E}">
        <p14:creationId xmlns:p14="http://schemas.microsoft.com/office/powerpoint/2010/main" val="36943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/>
              <a:t> </a:t>
            </a:r>
            <a:endParaRPr lang="hu-HU" dirty="0" smtClean="0"/>
          </a:p>
          <a:p>
            <a:pPr algn="ctr"/>
            <a:endParaRPr lang="hu-HU" dirty="0" smtClean="0"/>
          </a:p>
          <a:p>
            <a:pPr algn="ctr"/>
            <a:endParaRPr lang="hu-HU" dirty="0"/>
          </a:p>
          <a:p>
            <a:pPr algn="ctr"/>
            <a:r>
              <a:rPr lang="hu-HU" dirty="0" smtClean="0"/>
              <a:t>A </a:t>
            </a:r>
            <a:r>
              <a:rPr lang="hu-HU" dirty="0" smtClean="0"/>
              <a:t>Határtalanul</a:t>
            </a:r>
            <a:r>
              <a:rPr lang="hu-HU" dirty="0"/>
              <a:t>! tanulmányi kirándulás során megerősítettük </a:t>
            </a:r>
            <a:r>
              <a:rPr lang="hu-HU" dirty="0" smtClean="0"/>
              <a:t>hazaszeretetünket, magyarságtudatunkat.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Öröm volt számunkra, hogy </a:t>
            </a:r>
            <a:r>
              <a:rPr lang="hu-HU" dirty="0" smtClean="0"/>
              <a:t>Ikervár </a:t>
            </a:r>
            <a:r>
              <a:rPr lang="hu-HU" dirty="0"/>
              <a:t>és </a:t>
            </a:r>
            <a:r>
              <a:rPr lang="hu-HU" dirty="0" smtClean="0"/>
              <a:t>iskolánk hírneve </a:t>
            </a:r>
            <a:r>
              <a:rPr lang="hu-HU" dirty="0"/>
              <a:t>általunk eljuthatott a külhoni magyarok körébe is, és így azt </a:t>
            </a:r>
            <a:r>
              <a:rPr lang="hu-HU" dirty="0" smtClean="0"/>
              <a:t>öregbíthettük.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4" y="1163781"/>
            <a:ext cx="3689925" cy="276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324</TotalTime>
  <Words>789</Words>
  <Application>Microsoft Office PowerPoint</Application>
  <PresentationFormat>Szélesvásznú</PresentationFormat>
  <Paragraphs>61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Garamond</vt:lpstr>
      <vt:lpstr>Times New Roman</vt:lpstr>
      <vt:lpstr>Organikus</vt:lpstr>
      <vt:lpstr>Határtalanul kirándulás</vt:lpstr>
      <vt:lpstr>Pályázat</vt:lpstr>
      <vt:lpstr>1. nap</vt:lpstr>
      <vt:lpstr>1. nap: Lendva</vt:lpstr>
      <vt:lpstr>1. nap:  Bántornya, Dobronak</vt:lpstr>
      <vt:lpstr>Szállás Szalafőn (Gatter Fogadó)</vt:lpstr>
      <vt:lpstr>2. nap:Zágráb</vt:lpstr>
      <vt:lpstr>Szállás: Krajevica-Uvala Scott</vt:lpstr>
      <vt:lpstr>3. nap  Hajózás: Krk-sziget</vt:lpstr>
      <vt:lpstr>3. nap: Tersatto, Fiume</vt:lpstr>
      <vt:lpstr>3. nap: Fiume</vt:lpstr>
      <vt:lpstr>3. nap: Abbázia</vt:lpstr>
      <vt:lpstr>4.Nap Búcsú a tengertől</vt:lpstr>
      <vt:lpstr>4. nap: Varasd</vt:lpstr>
      <vt:lpstr>4. nap: Csáktornya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 kirándulás</dc:title>
  <dc:creator>admin</dc:creator>
  <cp:lastModifiedBy>admin</cp:lastModifiedBy>
  <cp:revision>38</cp:revision>
  <dcterms:created xsi:type="dcterms:W3CDTF">2025-05-12T17:08:23Z</dcterms:created>
  <dcterms:modified xsi:type="dcterms:W3CDTF">2026-05-01T15:06:37Z</dcterms:modified>
</cp:coreProperties>
</file>